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32"/>
  </p:notesMasterIdLst>
  <p:handoutMasterIdLst>
    <p:handoutMasterId r:id="rId33"/>
  </p:handoutMasterIdLst>
  <p:sldIdLst>
    <p:sldId id="446" r:id="rId2"/>
    <p:sldId id="539" r:id="rId3"/>
    <p:sldId id="2147378461" r:id="rId4"/>
    <p:sldId id="2147378463" r:id="rId5"/>
    <p:sldId id="2147378459" r:id="rId6"/>
    <p:sldId id="317" r:id="rId7"/>
    <p:sldId id="2146849086" r:id="rId8"/>
    <p:sldId id="2146849088" r:id="rId9"/>
    <p:sldId id="2146849089" r:id="rId10"/>
    <p:sldId id="2146849107" r:id="rId11"/>
    <p:sldId id="2146849097" r:id="rId12"/>
    <p:sldId id="2146849096" r:id="rId13"/>
    <p:sldId id="2146849099" r:id="rId14"/>
    <p:sldId id="2146849106" r:id="rId15"/>
    <p:sldId id="2147378458" r:id="rId16"/>
    <p:sldId id="2147378435" r:id="rId17"/>
    <p:sldId id="2147378437" r:id="rId18"/>
    <p:sldId id="2147378438" r:id="rId19"/>
    <p:sldId id="2147378439" r:id="rId20"/>
    <p:sldId id="2147378440" r:id="rId21"/>
    <p:sldId id="2147378457" r:id="rId22"/>
    <p:sldId id="2147378441" r:id="rId23"/>
    <p:sldId id="2146849105" r:id="rId24"/>
    <p:sldId id="2147378451" r:id="rId25"/>
    <p:sldId id="2147378452" r:id="rId26"/>
    <p:sldId id="2147378453" r:id="rId27"/>
    <p:sldId id="2147378454" r:id="rId28"/>
    <p:sldId id="2147378455" r:id="rId29"/>
    <p:sldId id="2147378456" r:id="rId30"/>
    <p:sldId id="487"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前置き" id="{70EC8ED5-C26F-274A-A0D9-916AC6DAB19C}">
          <p14:sldIdLst>
            <p14:sldId id="446"/>
            <p14:sldId id="539"/>
            <p14:sldId id="2147378461"/>
          </p14:sldIdLst>
        </p14:section>
        <p14:section name="表紙・目次" id="{5B44ED0C-7695-8249-9E72-E44D1152644B}">
          <p14:sldIdLst>
            <p14:sldId id="2147378463"/>
            <p14:sldId id="2147378459"/>
          </p14:sldIdLst>
        </p14:section>
        <p14:section name="LINE公式アカウントの概要" id="{E504F806-01DA-DF4A-963B-759FE4C25E21}">
          <p14:sldIdLst>
            <p14:sldId id="317"/>
            <p14:sldId id="2146849086"/>
            <p14:sldId id="2146849088"/>
            <p14:sldId id="2146849089"/>
            <p14:sldId id="2146849107"/>
            <p14:sldId id="2146849097"/>
            <p14:sldId id="2146849096"/>
            <p14:sldId id="2146849099"/>
          </p14:sldIdLst>
        </p14:section>
        <p14:section name="LINE公式アカウントの価格プランを選ぶ" id="{EC8F8979-F3BE-344C-AB60-248C648806F7}">
          <p14:sldIdLst>
            <p14:sldId id="2146849106"/>
            <p14:sldId id="2147378458"/>
            <p14:sldId id="2147378435"/>
            <p14:sldId id="2147378437"/>
            <p14:sldId id="2147378438"/>
            <p14:sldId id="2147378439"/>
            <p14:sldId id="2147378440"/>
            <p14:sldId id="2147378457"/>
            <p14:sldId id="2147378441"/>
          </p14:sldIdLst>
        </p14:section>
        <p14:section name="LINE公式アカウントの店舗活用事例" id="{A621ECB2-E04D-2947-8116-AAA09896E305}">
          <p14:sldIdLst>
            <p14:sldId id="2146849105"/>
            <p14:sldId id="2147378451"/>
            <p14:sldId id="2147378452"/>
            <p14:sldId id="2147378453"/>
            <p14:sldId id="2147378454"/>
            <p14:sldId id="2147378455"/>
            <p14:sldId id="2147378456"/>
          </p14:sldIdLst>
        </p14:section>
        <p14:section name="共通（プロダクトによってカスタム）" id="{8A54EA83-D6DE-2746-BCFA-76152B999CD0}">
          <p14:sldIdLst>
            <p14:sldId id="4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3648"/>
    <a:srgbClr val="06C755"/>
    <a:srgbClr val="90AAD8"/>
    <a:srgbClr val="F77911"/>
    <a:srgbClr val="00003E"/>
    <a:srgbClr val="F2F2F2"/>
    <a:srgbClr val="AAAAAA"/>
    <a:srgbClr val="FFFFFF"/>
    <a:srgbClr val="0D0D0D"/>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0F2C5-07AD-4AF1-AC51-5FCD7A96DF07}" v="3" dt="2024-04-09T04:28:52.380"/>
    <p1510:client id="{EBBECA02-E9B4-454C-87D4-C4D4B59461BD}" v="16" dt="2024-04-09T04:21:01.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p:restoredTop sz="96534"/>
  </p:normalViewPr>
  <p:slideViewPr>
    <p:cSldViewPr snapToGrid="0" snapToObjects="1">
      <p:cViewPr varScale="1">
        <p:scale>
          <a:sx n="127" d="100"/>
          <a:sy n="127" d="100"/>
        </p:scale>
        <p:origin x="808"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koyama Yoko （横山陽子）" clId="Web-{EBBECA02-E9B4-454C-87D4-C4D4B59461BD}"/>
    <pc:docChg chg="modSld">
      <pc:chgData name="Yokoyama Yoko （横山陽子）" userId="" providerId="" clId="Web-{EBBECA02-E9B4-454C-87D4-C4D4B59461BD}" dt="2024-04-09T04:21:00.968" v="13" actId="20577"/>
      <pc:docMkLst>
        <pc:docMk/>
      </pc:docMkLst>
      <pc:sldChg chg="modSp">
        <pc:chgData name="Yokoyama Yoko （横山陽子）" userId="" providerId="" clId="Web-{EBBECA02-E9B4-454C-87D4-C4D4B59461BD}" dt="2024-04-09T04:20:32.280" v="5" actId="20577"/>
        <pc:sldMkLst>
          <pc:docMk/>
          <pc:sldMk cId="2798541458" sldId="2146848478"/>
        </pc:sldMkLst>
        <pc:spChg chg="mod">
          <ac:chgData name="Yokoyama Yoko （横山陽子）" userId="" providerId="" clId="Web-{EBBECA02-E9B4-454C-87D4-C4D4B59461BD}" dt="2024-04-09T04:20:32.280" v="5" actId="20577"/>
          <ac:spMkLst>
            <pc:docMk/>
            <pc:sldMk cId="2798541458" sldId="2146848478"/>
            <ac:spMk id="7" creationId="{EF354CAB-8854-7EA6-9058-C9B9F27077B1}"/>
          </ac:spMkLst>
        </pc:spChg>
        <pc:spChg chg="mod">
          <ac:chgData name="Yokoyama Yoko （横山陽子）" userId="" providerId="" clId="Web-{EBBECA02-E9B4-454C-87D4-C4D4B59461BD}" dt="2024-04-09T04:20:23.967" v="4" actId="20577"/>
          <ac:spMkLst>
            <pc:docMk/>
            <pc:sldMk cId="2798541458" sldId="2146848478"/>
            <ac:spMk id="8" creationId="{484E3B2E-0494-2571-E1C2-E23F3C130F73}"/>
          </ac:spMkLst>
        </pc:spChg>
      </pc:sldChg>
      <pc:sldChg chg="modSp">
        <pc:chgData name="Yokoyama Yoko （横山陽子）" userId="" providerId="" clId="Web-{EBBECA02-E9B4-454C-87D4-C4D4B59461BD}" dt="2024-04-09T04:21:00.968" v="13" actId="20577"/>
        <pc:sldMkLst>
          <pc:docMk/>
          <pc:sldMk cId="2857505709" sldId="2146848488"/>
        </pc:sldMkLst>
        <pc:spChg chg="mod">
          <ac:chgData name="Yokoyama Yoko （横山陽子）" userId="" providerId="" clId="Web-{EBBECA02-E9B4-454C-87D4-C4D4B59461BD}" dt="2024-04-09T04:20:42.436" v="6" actId="20577"/>
          <ac:spMkLst>
            <pc:docMk/>
            <pc:sldMk cId="2857505709" sldId="2146848488"/>
            <ac:spMk id="2" creationId="{00000000-0000-0000-0000-000000000000}"/>
          </ac:spMkLst>
        </pc:spChg>
        <pc:spChg chg="mod">
          <ac:chgData name="Yokoyama Yoko （横山陽子）" userId="" providerId="" clId="Web-{EBBECA02-E9B4-454C-87D4-C4D4B59461BD}" dt="2024-04-09T04:21:00.968" v="13" actId="20577"/>
          <ac:spMkLst>
            <pc:docMk/>
            <pc:sldMk cId="2857505709" sldId="2146848488"/>
            <ac:spMk id="14" creationId="{84E2B421-F623-574A-8127-6537AAA9E7B0}"/>
          </ac:spMkLst>
        </pc:spChg>
      </pc:sldChg>
    </pc:docChg>
  </pc:docChgLst>
  <pc:docChgLst>
    <pc:chgData name="Yokoyama Yoko （横山陽子）" clId="Web-{8400F2C5-07AD-4AF1-AC51-5FCD7A96DF07}"/>
    <pc:docChg chg="delSld modSld modSection">
      <pc:chgData name="Yokoyama Yoko （横山陽子）" userId="" providerId="" clId="Web-{8400F2C5-07AD-4AF1-AC51-5FCD7A96DF07}" dt="2024-04-09T04:28:52.380" v="2"/>
      <pc:docMkLst>
        <pc:docMk/>
      </pc:docMkLst>
      <pc:sldChg chg="del">
        <pc:chgData name="Yokoyama Yoko （横山陽子）" userId="" providerId="" clId="Web-{8400F2C5-07AD-4AF1-AC51-5FCD7A96DF07}" dt="2024-04-09T04:28:46.192" v="0"/>
        <pc:sldMkLst>
          <pc:docMk/>
          <pc:sldMk cId="3220278396" sldId="2146848483"/>
        </pc:sldMkLst>
      </pc:sldChg>
      <pc:sldChg chg="addSp delSp">
        <pc:chgData name="Yokoyama Yoko （横山陽子）" userId="" providerId="" clId="Web-{8400F2C5-07AD-4AF1-AC51-5FCD7A96DF07}" dt="2024-04-09T04:28:52.380" v="2"/>
        <pc:sldMkLst>
          <pc:docMk/>
          <pc:sldMk cId="2857505709" sldId="2146848488"/>
        </pc:sldMkLst>
        <pc:spChg chg="del">
          <ac:chgData name="Yokoyama Yoko （横山陽子）" userId="" providerId="" clId="Web-{8400F2C5-07AD-4AF1-AC51-5FCD7A96DF07}" dt="2024-04-09T04:28:52.036" v="1"/>
          <ac:spMkLst>
            <pc:docMk/>
            <pc:sldMk cId="2857505709" sldId="2146848488"/>
            <ac:spMk id="3" creationId="{422F7CDA-3AA1-39AB-E1A9-011CA47F6ABA}"/>
          </ac:spMkLst>
        </pc:spChg>
        <pc:spChg chg="add">
          <ac:chgData name="Yokoyama Yoko （横山陽子）" userId="" providerId="" clId="Web-{8400F2C5-07AD-4AF1-AC51-5FCD7A96DF07}" dt="2024-04-09T04:28:52.380" v="2"/>
          <ac:spMkLst>
            <pc:docMk/>
            <pc:sldMk cId="2857505709" sldId="2146848488"/>
            <ac:spMk id="5" creationId="{6090ECA5-7CC5-B10B-CC50-F00AE3340EE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BCEE2BD-CF71-A943-BA7F-77734868C0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09DD7AB-A2A6-524F-B0BF-248B9EE530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AC363B-5819-6344-AC65-55153AB79B44}" type="datetimeFigureOut">
              <a:rPr kumimoji="1" lang="ja-JP" altLang="en-US" smtClean="0"/>
              <a:t>2024/8/22</a:t>
            </a:fld>
            <a:endParaRPr kumimoji="1" lang="ja-JP" altLang="en-US"/>
          </a:p>
        </p:txBody>
      </p:sp>
      <p:sp>
        <p:nvSpPr>
          <p:cNvPr id="4" name="フッター プレースホルダー 3">
            <a:extLst>
              <a:ext uri="{FF2B5EF4-FFF2-40B4-BE49-F238E27FC236}">
                <a16:creationId xmlns:a16="http://schemas.microsoft.com/office/drawing/2014/main" id="{EFF93D88-82F7-134E-B7A0-6EDBB560EB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FC8E39A-EC3B-434C-A75C-332E2E5523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F7C2ED-6E73-4B49-8CCA-CC850A88C5A5}" type="slidenum">
              <a:rPr kumimoji="1" lang="ja-JP" altLang="en-US" smtClean="0"/>
              <a:t>‹#›</a:t>
            </a:fld>
            <a:endParaRPr kumimoji="1" lang="ja-JP" altLang="en-US"/>
          </a:p>
        </p:txBody>
      </p:sp>
    </p:spTree>
    <p:extLst>
      <p:ext uri="{BB962C8B-B14F-4D97-AF65-F5344CB8AC3E}">
        <p14:creationId xmlns:p14="http://schemas.microsoft.com/office/powerpoint/2010/main" val="6527549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162BA-E774-9A4C-B949-DF496E09B541}" type="datetimeFigureOut">
              <a:rPr kumimoji="1" lang="ja-JP" altLang="en-US" smtClean="0"/>
              <a:t>2024/8/22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D92D75-7FFE-A149-A7E9-04D39C5CCB1E}" type="slidenum">
              <a:rPr kumimoji="1" lang="ja-JP" altLang="en-US" smtClean="0"/>
              <a:t>‹#›</a:t>
            </a:fld>
            <a:endParaRPr kumimoji="1" lang="ja-JP" altLang="en-US"/>
          </a:p>
        </p:txBody>
      </p:sp>
    </p:spTree>
    <p:extLst>
      <p:ext uri="{BB962C8B-B14F-4D97-AF65-F5344CB8AC3E}">
        <p14:creationId xmlns:p14="http://schemas.microsoft.com/office/powerpoint/2010/main" val="23869957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CD92D75-7FFE-A149-A7E9-04D39C5CCB1E}" type="slidenum">
              <a:rPr kumimoji="1" lang="ja-JP" altLang="en-US" smtClean="0"/>
              <a:t>2</a:t>
            </a:fld>
            <a:endParaRPr kumimoji="1" lang="ja-JP" altLang="en-US"/>
          </a:p>
        </p:txBody>
      </p:sp>
    </p:spTree>
    <p:extLst>
      <p:ext uri="{BB962C8B-B14F-4D97-AF65-F5344CB8AC3E}">
        <p14:creationId xmlns:p14="http://schemas.microsoft.com/office/powerpoint/2010/main" val="368669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45754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16552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52345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247301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724015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50215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76991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681243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811739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82330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CD92D75-7FFE-A149-A7E9-04D39C5CCB1E}" type="slidenum">
              <a:rPr kumimoji="1" lang="ja-JP" altLang="en-US" smtClean="0"/>
              <a:t>3</a:t>
            </a:fld>
            <a:endParaRPr kumimoji="1" lang="ja-JP" altLang="en-US"/>
          </a:p>
        </p:txBody>
      </p:sp>
    </p:spTree>
    <p:extLst>
      <p:ext uri="{BB962C8B-B14F-4D97-AF65-F5344CB8AC3E}">
        <p14:creationId xmlns:p14="http://schemas.microsoft.com/office/powerpoint/2010/main" val="3116344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753936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314380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189517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824664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144786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93183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CD92D75-7FFE-A149-A7E9-04D39C5CCB1E}" type="slidenum">
              <a:rPr kumimoji="1" lang="ja-JP" altLang="en-US" smtClean="0"/>
              <a:t>4</a:t>
            </a:fld>
            <a:endParaRPr kumimoji="1" lang="ja-JP" altLang="en-US"/>
          </a:p>
        </p:txBody>
      </p:sp>
    </p:spTree>
    <p:extLst>
      <p:ext uri="{BB962C8B-B14F-4D97-AF65-F5344CB8AC3E}">
        <p14:creationId xmlns:p14="http://schemas.microsoft.com/office/powerpoint/2010/main" val="67182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CD92D75-7FFE-A149-A7E9-04D39C5CCB1E}" type="slidenum">
              <a:rPr kumimoji="1" lang="ja-JP" altLang="en-US" smtClean="0"/>
              <a:t>5</a:t>
            </a:fld>
            <a:endParaRPr kumimoji="1" lang="ja-JP" altLang="en-US"/>
          </a:p>
        </p:txBody>
      </p:sp>
    </p:spTree>
    <p:extLst>
      <p:ext uri="{BB962C8B-B14F-4D97-AF65-F5344CB8AC3E}">
        <p14:creationId xmlns:p14="http://schemas.microsoft.com/office/powerpoint/2010/main" val="9930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21573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58739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02714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88982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06FA3-C6B9-7A49-82C9-75BEBCDDA59B}" type="slidenum">
              <a:rPr kumimoji="1" lang="ko-KR" altLang="en-US" sz="1200" b="0" i="0" u="none" strike="noStrike" kern="1200" cap="none" spc="0" normalizeH="0" baseline="0" noProof="0" smtClean="0">
                <a:ln>
                  <a:noFill/>
                </a:ln>
                <a:solidFill>
                  <a:prstClr val="black"/>
                </a:solidFill>
                <a:effectLst/>
                <a:uLnTx/>
                <a:uFillTx/>
                <a:latin typeface="游ゴシック"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ko-KR" altLang="en-US" sz="1200" b="0" i="0" u="none" strike="noStrike" kern="1200" cap="none" spc="0" normalizeH="0" baseline="0" noProof="0">
              <a:ln>
                <a:noFill/>
              </a:ln>
              <a:solidFill>
                <a:prstClr val="black"/>
              </a:solidFill>
              <a:effectLst/>
              <a:uLnTx/>
              <a:uFillTx/>
              <a:latin typeface="游ゴシック"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035262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SC_プロダクト資料表紙">
    <p:bg>
      <p:bgPr>
        <a:gradFill>
          <a:gsLst>
            <a:gs pos="0">
              <a:srgbClr val="030053"/>
            </a:gs>
            <a:gs pos="23000">
              <a:srgbClr val="030053"/>
            </a:gs>
            <a:gs pos="69000">
              <a:srgbClr val="03003D"/>
            </a:gs>
            <a:gs pos="99000">
              <a:srgbClr val="03003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B13D0A09-E438-357C-C528-970CFBA6F259}"/>
              </a:ext>
            </a:extLst>
          </p:cNvPr>
          <p:cNvSpPr/>
          <p:nvPr userDrawn="1"/>
        </p:nvSpPr>
        <p:spPr>
          <a:xfrm flipH="1">
            <a:off x="10017125" y="2768600"/>
            <a:ext cx="2174875" cy="4089400"/>
          </a:xfrm>
          <a:prstGeom prst="rtTriangle">
            <a:avLst/>
          </a:prstGeom>
          <a:solidFill>
            <a:srgbClr val="FFFFFF">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Arial" panose="020B0604020202020204" pitchFamily="34" charset="0"/>
            </a:endParaRPr>
          </a:p>
        </p:txBody>
      </p:sp>
      <p:sp>
        <p:nvSpPr>
          <p:cNvPr id="3" name="直角三角形 2">
            <a:extLst>
              <a:ext uri="{FF2B5EF4-FFF2-40B4-BE49-F238E27FC236}">
                <a16:creationId xmlns:a16="http://schemas.microsoft.com/office/drawing/2014/main" id="{E0EA9DFF-8D6C-8B30-25B6-10D7A4AE220A}"/>
              </a:ext>
            </a:extLst>
          </p:cNvPr>
          <p:cNvSpPr/>
          <p:nvPr userDrawn="1"/>
        </p:nvSpPr>
        <p:spPr>
          <a:xfrm flipH="1">
            <a:off x="10456863" y="3595688"/>
            <a:ext cx="1735137" cy="3262312"/>
          </a:xfrm>
          <a:prstGeom prst="rtTriangle">
            <a:avLst/>
          </a:prstGeom>
          <a:solidFill>
            <a:srgbClr val="FFFFFF">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Arial" panose="020B0604020202020204" pitchFamily="34" charset="0"/>
            </a:endParaRPr>
          </a:p>
        </p:txBody>
      </p:sp>
      <p:sp>
        <p:nvSpPr>
          <p:cNvPr id="5" name="直角三角形 4">
            <a:extLst>
              <a:ext uri="{FF2B5EF4-FFF2-40B4-BE49-F238E27FC236}">
                <a16:creationId xmlns:a16="http://schemas.microsoft.com/office/drawing/2014/main" id="{9FEB9977-1C8A-86AD-D7AA-F9FBA152FB55}"/>
              </a:ext>
            </a:extLst>
          </p:cNvPr>
          <p:cNvSpPr/>
          <p:nvPr userDrawn="1"/>
        </p:nvSpPr>
        <p:spPr>
          <a:xfrm rot="10800000" flipH="1">
            <a:off x="0" y="0"/>
            <a:ext cx="962025" cy="1806575"/>
          </a:xfrm>
          <a:prstGeom prst="rtTriangle">
            <a:avLst/>
          </a:prstGeom>
          <a:solidFill>
            <a:srgbClr val="FFFF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Arial" panose="020B0604020202020204" pitchFamily="34" charset="0"/>
            </a:endParaRPr>
          </a:p>
        </p:txBody>
      </p:sp>
      <p:pic>
        <p:nvPicPr>
          <p:cNvPr id="8" name="図 4">
            <a:extLst>
              <a:ext uri="{FF2B5EF4-FFF2-40B4-BE49-F238E27FC236}">
                <a16:creationId xmlns:a16="http://schemas.microsoft.com/office/drawing/2014/main" id="{63C9BE4C-8DFE-CC2F-3F00-AD21311113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75" y="6116638"/>
            <a:ext cx="889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直角三角形 8">
            <a:extLst>
              <a:ext uri="{FF2B5EF4-FFF2-40B4-BE49-F238E27FC236}">
                <a16:creationId xmlns:a16="http://schemas.microsoft.com/office/drawing/2014/main" id="{5A0132A7-64BD-1980-D8DE-4EE3D57AF1BC}"/>
              </a:ext>
            </a:extLst>
          </p:cNvPr>
          <p:cNvSpPr/>
          <p:nvPr userDrawn="1"/>
        </p:nvSpPr>
        <p:spPr>
          <a:xfrm flipH="1">
            <a:off x="11707813" y="5946775"/>
            <a:ext cx="484187" cy="911225"/>
          </a:xfrm>
          <a:prstGeom prst="rtTriangle">
            <a:avLst/>
          </a:prstGeom>
          <a:solidFill>
            <a:srgbClr val="FF003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Arial" panose="020B0604020202020204" pitchFamily="34" charset="0"/>
            </a:endParaRPr>
          </a:p>
        </p:txBody>
      </p:sp>
      <p:sp>
        <p:nvSpPr>
          <p:cNvPr id="10" name="直角三角形 9">
            <a:extLst>
              <a:ext uri="{FF2B5EF4-FFF2-40B4-BE49-F238E27FC236}">
                <a16:creationId xmlns:a16="http://schemas.microsoft.com/office/drawing/2014/main" id="{8A7ED678-FE93-3D20-D8B9-B4A99C37C8CC}"/>
              </a:ext>
            </a:extLst>
          </p:cNvPr>
          <p:cNvSpPr/>
          <p:nvPr userDrawn="1"/>
        </p:nvSpPr>
        <p:spPr>
          <a:xfrm rot="10800000" flipH="1">
            <a:off x="0" y="0"/>
            <a:ext cx="363538" cy="682625"/>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Arial" panose="020B0604020202020204" pitchFamily="34" charset="0"/>
            </a:endParaRPr>
          </a:p>
        </p:txBody>
      </p:sp>
      <p:pic>
        <p:nvPicPr>
          <p:cNvPr id="11" name="グラフィックス 7">
            <a:extLst>
              <a:ext uri="{FF2B5EF4-FFF2-40B4-BE49-F238E27FC236}">
                <a16:creationId xmlns:a16="http://schemas.microsoft.com/office/drawing/2014/main" id="{CC3171FB-EAE6-45D7-234B-A9BFEECD786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5750" y="6534150"/>
            <a:ext cx="8143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587375" y="1160508"/>
            <a:ext cx="11017250" cy="2065291"/>
          </a:xfrm>
          <a:prstGeom prst="rect">
            <a:avLst/>
          </a:prstGeom>
        </p:spPr>
        <p:txBody>
          <a:bodyPr lIns="0" tIns="36000" rIns="0" bIns="0" anchor="b">
            <a:noAutofit/>
          </a:bodyPr>
          <a:lstStyle>
            <a:lvl1pPr marL="0" indent="0" algn="l">
              <a:lnSpc>
                <a:spcPct val="120000"/>
              </a:lnSpc>
              <a:buNone/>
              <a:defRPr sz="4000" b="1" i="0">
                <a:solidFill>
                  <a:schemeClr val="bg1"/>
                </a:solidFill>
                <a:latin typeface="Meiryo" panose="020B0604030504040204" pitchFamily="34" charset="-128"/>
                <a:ea typeface="Meiryo" panose="020B0604030504040204" pitchFamily="34" charset="-128"/>
              </a:defRPr>
            </a:lvl1pPr>
          </a:lstStyle>
          <a:p>
            <a:pPr lvl="0"/>
            <a:r>
              <a:rPr lang="ja-JP" altLang="en-US"/>
              <a:t>マスター テキストの書式設定</a:t>
            </a:r>
          </a:p>
        </p:txBody>
      </p:sp>
      <p:sp>
        <p:nvSpPr>
          <p:cNvPr id="6" name="Text Placeholder 3"/>
          <p:cNvSpPr>
            <a:spLocks noGrp="1"/>
          </p:cNvSpPr>
          <p:nvPr>
            <p:ph type="body" sz="quarter" idx="11"/>
          </p:nvPr>
        </p:nvSpPr>
        <p:spPr>
          <a:xfrm>
            <a:off x="587375" y="5278295"/>
            <a:ext cx="5131879" cy="217991"/>
          </a:xfrm>
          <a:prstGeom prst="rect">
            <a:avLst/>
          </a:prstGeom>
        </p:spPr>
        <p:txBody>
          <a:bodyPr lIns="0" tIns="0" rIns="0" bIns="0"/>
          <a:lstStyle>
            <a:lvl1pPr marL="0" indent="0" algn="l">
              <a:buNone/>
              <a:defRPr sz="1200" b="1" i="0">
                <a:solidFill>
                  <a:schemeClr val="bg1"/>
                </a:solidFill>
                <a:latin typeface="Meiryo" panose="020B0604030504040204" pitchFamily="34" charset="-128"/>
                <a:ea typeface="Meiryo" panose="020B0604030504040204" pitchFamily="34" charset="-128"/>
              </a:defRPr>
            </a:lvl1pPr>
          </a:lstStyle>
          <a:p>
            <a:pPr lvl="0"/>
            <a:r>
              <a:rPr lang="ja-JP" altLang="en-US"/>
              <a:t>マスター テキストの書式設定</a:t>
            </a:r>
          </a:p>
        </p:txBody>
      </p:sp>
      <p:sp>
        <p:nvSpPr>
          <p:cNvPr id="7" name="Text Placeholder 3"/>
          <p:cNvSpPr>
            <a:spLocks noGrp="1"/>
          </p:cNvSpPr>
          <p:nvPr>
            <p:ph type="body" sz="quarter" idx="12"/>
          </p:nvPr>
        </p:nvSpPr>
        <p:spPr>
          <a:xfrm>
            <a:off x="587375" y="4409440"/>
            <a:ext cx="8871585" cy="660399"/>
          </a:xfrm>
          <a:prstGeom prst="rect">
            <a:avLst/>
          </a:prstGeom>
        </p:spPr>
        <p:txBody>
          <a:bodyPr lIns="0" tIns="0" rIns="0" bIns="0" anchor="b"/>
          <a:lstStyle>
            <a:lvl1pPr marL="0" indent="0" algn="l">
              <a:lnSpc>
                <a:spcPct val="120000"/>
              </a:lnSpc>
              <a:spcBef>
                <a:spcPts val="0"/>
              </a:spcBef>
              <a:buNone/>
              <a:defRPr sz="1600" b="1" i="0">
                <a:solidFill>
                  <a:schemeClr val="bg1"/>
                </a:solidFill>
                <a:latin typeface="Meiryo" panose="020B0604030504040204" pitchFamily="34" charset="-128"/>
                <a:ea typeface="Meiryo" panose="020B0604030504040204" pitchFamily="34" charset="-128"/>
              </a:defRPr>
            </a:lvl1pPr>
          </a:lstStyle>
          <a:p>
            <a:pPr lvl="0"/>
            <a:r>
              <a:rPr lang="ja-JP" altLang="en-US"/>
              <a:t>マスター テキストの書式設定</a:t>
            </a:r>
          </a:p>
        </p:txBody>
      </p:sp>
    </p:spTree>
    <p:extLst>
      <p:ext uri="{BB962C8B-B14F-4D97-AF65-F5344CB8AC3E}">
        <p14:creationId xmlns:p14="http://schemas.microsoft.com/office/powerpoint/2010/main" val="3043845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Y-webサイト案内">
    <p:spTree>
      <p:nvGrpSpPr>
        <p:cNvPr id="1" name=""/>
        <p:cNvGrpSpPr/>
        <p:nvPr/>
      </p:nvGrpSpPr>
      <p:grpSpPr>
        <a:xfrm>
          <a:off x="0" y="0"/>
          <a:ext cx="0" cy="0"/>
          <a:chOff x="0" y="0"/>
          <a:chExt cx="0" cy="0"/>
        </a:xfrm>
      </p:grpSpPr>
      <p:pic>
        <p:nvPicPr>
          <p:cNvPr id="3" name="그림 4">
            <a:extLst>
              <a:ext uri="{FF2B5EF4-FFF2-40B4-BE49-F238E27FC236}">
                <a16:creationId xmlns:a16="http://schemas.microsoft.com/office/drawing/2014/main" id="{0997AF46-E5AE-FFE2-11EF-5E4CD1B4B032}"/>
              </a:ext>
            </a:extLst>
          </p:cNvPr>
          <p:cNvPicPr>
            <a:picLocks noChangeAspect="1"/>
          </p:cNvPicPr>
          <p:nvPr userDrawn="1"/>
        </p:nvPicPr>
        <p:blipFill>
          <a:blip r:embed="rId2"/>
          <a:stretch>
            <a:fillRect/>
          </a:stretch>
        </p:blipFill>
        <p:spPr>
          <a:xfrm>
            <a:off x="0" y="0"/>
            <a:ext cx="12198247" cy="6858000"/>
          </a:xfrm>
          <a:prstGeom prst="rect">
            <a:avLst/>
          </a:prstGeom>
        </p:spPr>
      </p:pic>
      <p:sp>
        <p:nvSpPr>
          <p:cNvPr id="4" name="正方形/長方形 3">
            <a:extLst>
              <a:ext uri="{FF2B5EF4-FFF2-40B4-BE49-F238E27FC236}">
                <a16:creationId xmlns:a16="http://schemas.microsoft.com/office/drawing/2014/main" id="{247E75A6-D0A5-A03B-DAAD-DFCE11A30441}"/>
              </a:ext>
            </a:extLst>
          </p:cNvPr>
          <p:cNvSpPr/>
          <p:nvPr userDrawn="1"/>
        </p:nvSpPr>
        <p:spPr>
          <a:xfrm>
            <a:off x="2824223" y="1828800"/>
            <a:ext cx="6574420" cy="4166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그림 7">
            <a:extLst>
              <a:ext uri="{FF2B5EF4-FFF2-40B4-BE49-F238E27FC236}">
                <a16:creationId xmlns:a16="http://schemas.microsoft.com/office/drawing/2014/main" id="{05B5F75F-442A-3773-0201-A85F0BBE91DA}"/>
              </a:ext>
            </a:extLst>
          </p:cNvPr>
          <p:cNvPicPr>
            <a:picLocks noChangeAspect="1"/>
          </p:cNvPicPr>
          <p:nvPr userDrawn="1"/>
        </p:nvPicPr>
        <p:blipFill>
          <a:blip r:embed="rId3"/>
          <a:stretch>
            <a:fillRect/>
          </a:stretch>
        </p:blipFill>
        <p:spPr>
          <a:xfrm>
            <a:off x="4188235" y="2488685"/>
            <a:ext cx="3815531" cy="666654"/>
          </a:xfrm>
          <a:prstGeom prst="rect">
            <a:avLst/>
          </a:prstGeom>
        </p:spPr>
      </p:pic>
      <p:sp>
        <p:nvSpPr>
          <p:cNvPr id="9" name="Text Placeholder 3">
            <a:extLst>
              <a:ext uri="{FF2B5EF4-FFF2-40B4-BE49-F238E27FC236}">
                <a16:creationId xmlns:a16="http://schemas.microsoft.com/office/drawing/2014/main" id="{4DBDC657-3DDC-4897-013C-39E36E4D4C20}"/>
              </a:ext>
            </a:extLst>
          </p:cNvPr>
          <p:cNvSpPr>
            <a:spLocks noGrp="1"/>
          </p:cNvSpPr>
          <p:nvPr>
            <p:ph type="body" sz="quarter" idx="12" hasCustomPrompt="1"/>
          </p:nvPr>
        </p:nvSpPr>
        <p:spPr>
          <a:xfrm>
            <a:off x="2164928" y="4409440"/>
            <a:ext cx="7862144" cy="660399"/>
          </a:xfrm>
          <a:prstGeom prst="rect">
            <a:avLst/>
          </a:prstGeom>
        </p:spPr>
        <p:txBody>
          <a:bodyPr lIns="0" tIns="0" rIns="0" bIns="0" anchor="b"/>
          <a:lstStyle>
            <a:lvl1pPr marL="0" indent="0" algn="ctr">
              <a:lnSpc>
                <a:spcPct val="120000"/>
              </a:lnSpc>
              <a:spcBef>
                <a:spcPts val="0"/>
              </a:spcBef>
              <a:buNone/>
              <a:defRPr sz="1600" b="1" i="0">
                <a:solidFill>
                  <a:schemeClr val="tx2"/>
                </a:solidFill>
                <a:latin typeface="Meiryo" panose="020B0604030504040204" pitchFamily="34" charset="-128"/>
                <a:ea typeface="Meiryo" panose="020B0604030504040204" pitchFamily="34" charset="-128"/>
              </a:defRPr>
            </a:lvl1pPr>
          </a:lstStyle>
          <a:p>
            <a:r>
              <a:rPr kumimoji="1" lang="ja-JP" altLang="en-US"/>
              <a:t>ウェブサイト</a:t>
            </a:r>
          </a:p>
          <a:p>
            <a:r>
              <a:rPr kumimoji="1" lang="en" altLang="ja-JP" dirty="0"/>
              <a:t>https://</a:t>
            </a:r>
            <a:r>
              <a:rPr kumimoji="1" lang="en" altLang="ja-JP" dirty="0" err="1"/>
              <a:t>xxxxxxxx</a:t>
            </a:r>
            <a:endParaRPr kumimoji="1" lang="en" altLang="ja-JP" dirty="0"/>
          </a:p>
        </p:txBody>
      </p:sp>
      <p:pic>
        <p:nvPicPr>
          <p:cNvPr id="5" name="グラフィックス 4">
            <a:extLst>
              <a:ext uri="{FF2B5EF4-FFF2-40B4-BE49-F238E27FC236}">
                <a16:creationId xmlns:a16="http://schemas.microsoft.com/office/drawing/2014/main" id="{6E1A8C4C-739C-4505-8DF5-D47C6E3B5A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9437" y="6451402"/>
            <a:ext cx="964800" cy="259755"/>
          </a:xfrm>
          <a:prstGeom prst="rect">
            <a:avLst/>
          </a:prstGeom>
        </p:spPr>
      </p:pic>
    </p:spTree>
    <p:extLst>
      <p:ext uri="{BB962C8B-B14F-4D97-AF65-F5344CB8AC3E}">
        <p14:creationId xmlns:p14="http://schemas.microsoft.com/office/powerpoint/2010/main" val="262879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S_中表紙_GREEN_02">
    <p:bg>
      <p:bgPr>
        <a:solidFill>
          <a:schemeClr val="accent2"/>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AB0ED4A-8E0D-9266-0EE0-3FF537B42AC3}"/>
              </a:ext>
            </a:extLst>
          </p:cNvPr>
          <p:cNvSpPr>
            <a:spLocks noGrp="1"/>
          </p:cNvSpPr>
          <p:nvPr>
            <p:ph type="body" sz="quarter" idx="11" hasCustomPrompt="1"/>
          </p:nvPr>
        </p:nvSpPr>
        <p:spPr>
          <a:xfrm>
            <a:off x="587374" y="4236863"/>
            <a:ext cx="11017250" cy="1400008"/>
          </a:xfrm>
          <a:prstGeom prst="rect">
            <a:avLst/>
          </a:prstGeom>
        </p:spPr>
        <p:txBody>
          <a:bodyPr lIns="0" tIns="0" rIns="0" bIns="0" anchor="t"/>
          <a:lstStyle>
            <a:lvl1pPr marL="0" indent="0" algn="ctr">
              <a:lnSpc>
                <a:spcPct val="110000"/>
              </a:lnSpc>
              <a:spcBef>
                <a:spcPts val="0"/>
              </a:spcBef>
              <a:buNone/>
              <a:defRPr sz="4200" b="1" i="0">
                <a:solidFill>
                  <a:schemeClr val="bg1"/>
                </a:solidFill>
                <a:latin typeface="Meiryo" panose="020B0604030504040204" pitchFamily="34" charset="-128"/>
                <a:ea typeface="Meiryo" panose="020B0604030504040204" pitchFamily="34" charset="-128"/>
              </a:defRPr>
            </a:lvl1pPr>
          </a:lstStyle>
          <a:p>
            <a:pPr lvl="0"/>
            <a:r>
              <a:rPr lang="en-US" altLang="ja-JP" dirty="0"/>
              <a:t>（</a:t>
            </a:r>
            <a:r>
              <a:rPr lang="en-US" altLang="ja-JP" dirty="0" err="1"/>
              <a:t>サブ）</a:t>
            </a:r>
            <a:r>
              <a:rPr lang="en-US" dirty="0" err="1"/>
              <a:t>中表紙</a:t>
            </a:r>
            <a:r>
              <a:rPr lang="en-US" dirty="0"/>
              <a:t> </a:t>
            </a:r>
            <a:r>
              <a:rPr lang="en-US" dirty="0" err="1"/>
              <a:t>タイトル</a:t>
            </a:r>
            <a:r>
              <a:rPr lang="en-US" altLang="ja-JP" dirty="0"/>
              <a:t> LINE</a:t>
            </a:r>
            <a:r>
              <a:rPr lang="ja-JP" altLang="en-US"/>
              <a:t>サービス</a:t>
            </a:r>
            <a:endParaRPr lang="en-JP" dirty="0"/>
          </a:p>
        </p:txBody>
      </p:sp>
      <p:sp>
        <p:nvSpPr>
          <p:cNvPr id="4" name="スライド番号プレースホルダー 5">
            <a:extLst>
              <a:ext uri="{FF2B5EF4-FFF2-40B4-BE49-F238E27FC236}">
                <a16:creationId xmlns:a16="http://schemas.microsoft.com/office/drawing/2014/main" id="{C9F36D1F-D911-10F7-2F71-8B32387BC2D9}"/>
              </a:ext>
            </a:extLst>
          </p:cNvPr>
          <p:cNvSpPr txBox="1">
            <a:spLocks/>
          </p:cNvSpPr>
          <p:nvPr userDrawn="1"/>
        </p:nvSpPr>
        <p:spPr>
          <a:xfrm>
            <a:off x="11159836" y="6389895"/>
            <a:ext cx="729720" cy="365125"/>
          </a:xfrm>
          <a:prstGeom prst="rect">
            <a:avLst/>
          </a:prstGeom>
        </p:spPr>
        <p:txBody>
          <a:bodyPr vert="horz" lIns="0" tIns="45720" rIns="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5AF0D7-7DAB-C943-A251-572CD5FC0461}" type="slidenum">
              <a:rPr lang="ja-JP" altLang="en-US" sz="700" smtClean="0">
                <a:solidFill>
                  <a:schemeClr val="bg1"/>
                </a:solidFill>
                <a:latin typeface="Meiryo" panose="020B0604030504040204" pitchFamily="34" charset="-128"/>
                <a:ea typeface="Meiryo" panose="020B0604030504040204" pitchFamily="34" charset="-128"/>
              </a:rPr>
              <a:pPr/>
              <a:t>‹#›</a:t>
            </a:fld>
            <a:endParaRPr lang="ja-JP" altLang="en-US" sz="700">
              <a:solidFill>
                <a:schemeClr val="bg1"/>
              </a:solidFill>
              <a:latin typeface="Meiryo" panose="020B0604030504040204" pitchFamily="34" charset="-128"/>
              <a:ea typeface="Meiryo" panose="020B0604030504040204" pitchFamily="34" charset="-128"/>
            </a:endParaRPr>
          </a:p>
        </p:txBody>
      </p:sp>
      <p:pic>
        <p:nvPicPr>
          <p:cNvPr id="5" name="グラフィックス 4">
            <a:extLst>
              <a:ext uri="{FF2B5EF4-FFF2-40B4-BE49-F238E27FC236}">
                <a16:creationId xmlns:a16="http://schemas.microsoft.com/office/drawing/2014/main" id="{68930719-F9A9-5E63-F030-B7B6C0A00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6310" y="6533996"/>
            <a:ext cx="813256" cy="94565"/>
          </a:xfrm>
          <a:prstGeom prst="rect">
            <a:avLst/>
          </a:prstGeom>
        </p:spPr>
      </p:pic>
    </p:spTree>
    <p:extLst>
      <p:ext uri="{BB962C8B-B14F-4D97-AF65-F5344CB8AC3E}">
        <p14:creationId xmlns:p14="http://schemas.microsoft.com/office/powerpoint/2010/main" val="152143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SC_プロダクト資料表紙（社外秘）">
    <p:bg>
      <p:bgPr>
        <a:gradFill>
          <a:gsLst>
            <a:gs pos="0">
              <a:srgbClr val="030053"/>
            </a:gs>
            <a:gs pos="23000">
              <a:srgbClr val="030053"/>
            </a:gs>
            <a:gs pos="69000">
              <a:srgbClr val="03003D"/>
            </a:gs>
            <a:gs pos="99000">
              <a:srgbClr val="03003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B13D0A09-E438-357C-C528-970CFBA6F259}"/>
              </a:ext>
            </a:extLst>
          </p:cNvPr>
          <p:cNvSpPr/>
          <p:nvPr userDrawn="1"/>
        </p:nvSpPr>
        <p:spPr>
          <a:xfrm flipH="1">
            <a:off x="10017125" y="2768600"/>
            <a:ext cx="2174875" cy="4089400"/>
          </a:xfrm>
          <a:prstGeom prst="rtTriangle">
            <a:avLst/>
          </a:prstGeom>
          <a:solidFill>
            <a:srgbClr val="FFFFFF">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Arial" panose="020B0604020202020204" pitchFamily="34" charset="0"/>
            </a:endParaRPr>
          </a:p>
        </p:txBody>
      </p:sp>
      <p:sp>
        <p:nvSpPr>
          <p:cNvPr id="3" name="直角三角形 2">
            <a:extLst>
              <a:ext uri="{FF2B5EF4-FFF2-40B4-BE49-F238E27FC236}">
                <a16:creationId xmlns:a16="http://schemas.microsoft.com/office/drawing/2014/main" id="{E0EA9DFF-8D6C-8B30-25B6-10D7A4AE220A}"/>
              </a:ext>
            </a:extLst>
          </p:cNvPr>
          <p:cNvSpPr/>
          <p:nvPr userDrawn="1"/>
        </p:nvSpPr>
        <p:spPr>
          <a:xfrm flipH="1">
            <a:off x="10456863" y="3595688"/>
            <a:ext cx="1735137" cy="3262312"/>
          </a:xfrm>
          <a:prstGeom prst="rtTriangle">
            <a:avLst/>
          </a:prstGeom>
          <a:solidFill>
            <a:srgbClr val="FFFFFF">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Arial" panose="020B0604020202020204" pitchFamily="34" charset="0"/>
            </a:endParaRPr>
          </a:p>
        </p:txBody>
      </p:sp>
      <p:sp>
        <p:nvSpPr>
          <p:cNvPr id="5" name="直角三角形 4">
            <a:extLst>
              <a:ext uri="{FF2B5EF4-FFF2-40B4-BE49-F238E27FC236}">
                <a16:creationId xmlns:a16="http://schemas.microsoft.com/office/drawing/2014/main" id="{9FEB9977-1C8A-86AD-D7AA-F9FBA152FB55}"/>
              </a:ext>
            </a:extLst>
          </p:cNvPr>
          <p:cNvSpPr/>
          <p:nvPr userDrawn="1"/>
        </p:nvSpPr>
        <p:spPr>
          <a:xfrm rot="10800000" flipH="1">
            <a:off x="0" y="0"/>
            <a:ext cx="962025" cy="1806575"/>
          </a:xfrm>
          <a:prstGeom prst="rtTriangle">
            <a:avLst/>
          </a:prstGeom>
          <a:solidFill>
            <a:srgbClr val="FFFF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Arial" panose="020B0604020202020204" pitchFamily="34" charset="0"/>
            </a:endParaRPr>
          </a:p>
        </p:txBody>
      </p:sp>
      <p:pic>
        <p:nvPicPr>
          <p:cNvPr id="8" name="図 4">
            <a:extLst>
              <a:ext uri="{FF2B5EF4-FFF2-40B4-BE49-F238E27FC236}">
                <a16:creationId xmlns:a16="http://schemas.microsoft.com/office/drawing/2014/main" id="{63C9BE4C-8DFE-CC2F-3F00-AD21311113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75" y="6116638"/>
            <a:ext cx="889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直角三角形 8">
            <a:extLst>
              <a:ext uri="{FF2B5EF4-FFF2-40B4-BE49-F238E27FC236}">
                <a16:creationId xmlns:a16="http://schemas.microsoft.com/office/drawing/2014/main" id="{5A0132A7-64BD-1980-D8DE-4EE3D57AF1BC}"/>
              </a:ext>
            </a:extLst>
          </p:cNvPr>
          <p:cNvSpPr/>
          <p:nvPr userDrawn="1"/>
        </p:nvSpPr>
        <p:spPr>
          <a:xfrm flipH="1">
            <a:off x="11707813" y="5946775"/>
            <a:ext cx="484187" cy="911225"/>
          </a:xfrm>
          <a:prstGeom prst="rtTriangle">
            <a:avLst/>
          </a:prstGeom>
          <a:solidFill>
            <a:srgbClr val="FF003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Arial" panose="020B0604020202020204" pitchFamily="34" charset="0"/>
            </a:endParaRPr>
          </a:p>
        </p:txBody>
      </p:sp>
      <p:sp>
        <p:nvSpPr>
          <p:cNvPr id="10" name="直角三角形 9">
            <a:extLst>
              <a:ext uri="{FF2B5EF4-FFF2-40B4-BE49-F238E27FC236}">
                <a16:creationId xmlns:a16="http://schemas.microsoft.com/office/drawing/2014/main" id="{8A7ED678-FE93-3D20-D8B9-B4A99C37C8CC}"/>
              </a:ext>
            </a:extLst>
          </p:cNvPr>
          <p:cNvSpPr/>
          <p:nvPr userDrawn="1"/>
        </p:nvSpPr>
        <p:spPr>
          <a:xfrm rot="10800000" flipH="1">
            <a:off x="0" y="0"/>
            <a:ext cx="363538" cy="682625"/>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Arial" panose="020B0604020202020204" pitchFamily="34" charset="0"/>
            </a:endParaRPr>
          </a:p>
        </p:txBody>
      </p:sp>
      <p:pic>
        <p:nvPicPr>
          <p:cNvPr id="11" name="グラフィックス 7">
            <a:extLst>
              <a:ext uri="{FF2B5EF4-FFF2-40B4-BE49-F238E27FC236}">
                <a16:creationId xmlns:a16="http://schemas.microsoft.com/office/drawing/2014/main" id="{CC3171FB-EAE6-45D7-234B-A9BFEECD786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5750" y="6534150"/>
            <a:ext cx="8143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a:spLocks noGrp="1"/>
          </p:cNvSpPr>
          <p:nvPr>
            <p:ph type="body" sz="quarter" idx="11"/>
          </p:nvPr>
        </p:nvSpPr>
        <p:spPr>
          <a:xfrm>
            <a:off x="587375" y="5278295"/>
            <a:ext cx="5131879" cy="217991"/>
          </a:xfrm>
          <a:prstGeom prst="rect">
            <a:avLst/>
          </a:prstGeom>
        </p:spPr>
        <p:txBody>
          <a:bodyPr lIns="0" tIns="0" rIns="0" bIns="0"/>
          <a:lstStyle>
            <a:lvl1pPr marL="0" indent="0" algn="l">
              <a:buNone/>
              <a:defRPr sz="1200" b="1" i="0">
                <a:solidFill>
                  <a:schemeClr val="bg1"/>
                </a:solidFill>
                <a:latin typeface="Meiryo" panose="020B0604030504040204" pitchFamily="34" charset="-128"/>
                <a:ea typeface="Meiryo" panose="020B0604030504040204" pitchFamily="34" charset="-128"/>
              </a:defRPr>
            </a:lvl1pPr>
          </a:lstStyle>
          <a:p>
            <a:pPr lvl="0"/>
            <a:r>
              <a:rPr lang="ja-JP" altLang="en-US"/>
              <a:t>マスター テキストの書式設定</a:t>
            </a:r>
          </a:p>
        </p:txBody>
      </p:sp>
      <p:sp>
        <p:nvSpPr>
          <p:cNvPr id="7" name="Text Placeholder 3"/>
          <p:cNvSpPr>
            <a:spLocks noGrp="1"/>
          </p:cNvSpPr>
          <p:nvPr>
            <p:ph type="body" sz="quarter" idx="12"/>
          </p:nvPr>
        </p:nvSpPr>
        <p:spPr>
          <a:xfrm>
            <a:off x="587375" y="4409440"/>
            <a:ext cx="8871585" cy="660399"/>
          </a:xfrm>
          <a:prstGeom prst="rect">
            <a:avLst/>
          </a:prstGeom>
        </p:spPr>
        <p:txBody>
          <a:bodyPr lIns="0" tIns="0" rIns="0" bIns="0" anchor="b"/>
          <a:lstStyle>
            <a:lvl1pPr marL="0" indent="0" algn="l">
              <a:lnSpc>
                <a:spcPct val="120000"/>
              </a:lnSpc>
              <a:spcBef>
                <a:spcPts val="0"/>
              </a:spcBef>
              <a:buNone/>
              <a:defRPr sz="1600" b="1" i="0">
                <a:solidFill>
                  <a:schemeClr val="bg1"/>
                </a:solidFill>
                <a:latin typeface="Meiryo" panose="020B0604030504040204" pitchFamily="34" charset="-128"/>
                <a:ea typeface="Meiryo" panose="020B0604030504040204" pitchFamily="34" charset="-128"/>
              </a:defRPr>
            </a:lvl1pPr>
          </a:lstStyle>
          <a:p>
            <a:pPr lvl="0"/>
            <a:r>
              <a:rPr lang="ja-JP" altLang="en-US"/>
              <a:t>マスター テキストの書式設定</a:t>
            </a:r>
          </a:p>
        </p:txBody>
      </p:sp>
      <p:sp>
        <p:nvSpPr>
          <p:cNvPr id="14" name="Text Placeholder 3">
            <a:extLst>
              <a:ext uri="{FF2B5EF4-FFF2-40B4-BE49-F238E27FC236}">
                <a16:creationId xmlns:a16="http://schemas.microsoft.com/office/drawing/2014/main" id="{C65F8747-0174-E1AE-4BF5-69B373F553CC}"/>
              </a:ext>
            </a:extLst>
          </p:cNvPr>
          <p:cNvSpPr>
            <a:spLocks noGrp="1"/>
          </p:cNvSpPr>
          <p:nvPr>
            <p:ph type="body" sz="quarter" idx="10"/>
          </p:nvPr>
        </p:nvSpPr>
        <p:spPr>
          <a:xfrm>
            <a:off x="587375" y="1698498"/>
            <a:ext cx="11017250" cy="2065291"/>
          </a:xfrm>
          <a:prstGeom prst="rect">
            <a:avLst/>
          </a:prstGeom>
        </p:spPr>
        <p:txBody>
          <a:bodyPr lIns="0" tIns="36000" rIns="0" bIns="0" anchor="t">
            <a:noAutofit/>
          </a:bodyPr>
          <a:lstStyle>
            <a:lvl1pPr marL="0" indent="0" algn="l">
              <a:lnSpc>
                <a:spcPct val="120000"/>
              </a:lnSpc>
              <a:buNone/>
              <a:defRPr sz="4000" b="1" i="0">
                <a:solidFill>
                  <a:schemeClr val="bg1"/>
                </a:solidFill>
                <a:latin typeface="Meiryo" panose="020B0604030504040204" pitchFamily="34" charset="-128"/>
                <a:ea typeface="Meiryo" panose="020B0604030504040204" pitchFamily="34" charset="-128"/>
              </a:defRPr>
            </a:lvl1pPr>
          </a:lstStyle>
          <a:p>
            <a:pPr lvl="0"/>
            <a:r>
              <a:rPr lang="ja-JP" altLang="en-US"/>
              <a:t>マスター テキストの書式設定</a:t>
            </a:r>
          </a:p>
        </p:txBody>
      </p:sp>
    </p:spTree>
    <p:extLst>
      <p:ext uri="{BB962C8B-B14F-4D97-AF65-F5344CB8AC3E}">
        <p14:creationId xmlns:p14="http://schemas.microsoft.com/office/powerpoint/2010/main" val="111792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SC_プロダクト資料中表紙">
    <p:spTree>
      <p:nvGrpSpPr>
        <p:cNvPr id="1" name=""/>
        <p:cNvGrpSpPr/>
        <p:nvPr/>
      </p:nvGrpSpPr>
      <p:grpSpPr>
        <a:xfrm>
          <a:off x="0" y="0"/>
          <a:ext cx="0" cy="0"/>
          <a:chOff x="0" y="0"/>
          <a:chExt cx="0" cy="0"/>
        </a:xfrm>
      </p:grpSpPr>
      <p:pic>
        <p:nvPicPr>
          <p:cNvPr id="2" name="그림 4">
            <a:extLst>
              <a:ext uri="{FF2B5EF4-FFF2-40B4-BE49-F238E27FC236}">
                <a16:creationId xmlns:a16="http://schemas.microsoft.com/office/drawing/2014/main" id="{AEE4CA93-3A95-09C5-4D0E-DA619D4D5A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7963" y="3427413"/>
            <a:ext cx="1824037"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5">
            <a:extLst>
              <a:ext uri="{FF2B5EF4-FFF2-40B4-BE49-F238E27FC236}">
                <a16:creationId xmlns:a16="http://schemas.microsoft.com/office/drawing/2014/main" id="{85001656-D58C-C5B9-05E0-ACB0FBF825E6}"/>
              </a:ext>
            </a:extLst>
          </p:cNvPr>
          <p:cNvSpPr txBox="1">
            <a:spLocks/>
          </p:cNvSpPr>
          <p:nvPr userDrawn="1"/>
        </p:nvSpPr>
        <p:spPr>
          <a:xfrm>
            <a:off x="11160125" y="6389688"/>
            <a:ext cx="728663" cy="365125"/>
          </a:xfrm>
          <a:prstGeom prst="rect">
            <a:avLst/>
          </a:prstGeom>
        </p:spPr>
        <p:txBody>
          <a:bodyPr lIns="0" rIns="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97EE6910-BC09-1444-B5E2-6D9FAB2770D5}" type="slidenum">
              <a:rPr lang="ja-JP" altLang="en-US" sz="700" smtClean="0">
                <a:solidFill>
                  <a:schemeClr val="bg1"/>
                </a:solidFill>
                <a:latin typeface="Meiryo" panose="020B0604030504040204" pitchFamily="34" charset="-128"/>
              </a:rPr>
              <a:pPr fontAlgn="auto">
                <a:spcBef>
                  <a:spcPts val="0"/>
                </a:spcBef>
                <a:spcAft>
                  <a:spcPts val="0"/>
                </a:spcAft>
                <a:defRPr/>
              </a:pPr>
              <a:t>‹#›</a:t>
            </a:fld>
            <a:endParaRPr lang="ja-JP" altLang="en-US" sz="700">
              <a:solidFill>
                <a:schemeClr val="bg1"/>
              </a:solidFill>
              <a:latin typeface="Meiryo" panose="020B0604030504040204" pitchFamily="34" charset="-128"/>
            </a:endParaRPr>
          </a:p>
        </p:txBody>
      </p:sp>
      <p:pic>
        <p:nvPicPr>
          <p:cNvPr id="4" name="グラフィックス 3">
            <a:extLst>
              <a:ext uri="{FF2B5EF4-FFF2-40B4-BE49-F238E27FC236}">
                <a16:creationId xmlns:a16="http://schemas.microsoft.com/office/drawing/2014/main" id="{491092EA-4E3B-D5A9-44A7-7A7B8230CC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09550" y="6451600"/>
            <a:ext cx="965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a:spLocks noGrp="1"/>
          </p:cNvSpPr>
          <p:nvPr>
            <p:ph type="body" sz="quarter" idx="11"/>
          </p:nvPr>
        </p:nvSpPr>
        <p:spPr>
          <a:xfrm>
            <a:off x="587375" y="2468880"/>
            <a:ext cx="11017250" cy="1738172"/>
          </a:xfrm>
          <a:prstGeom prst="rect">
            <a:avLst/>
          </a:prstGeom>
        </p:spPr>
        <p:txBody>
          <a:bodyPr lIns="0" tIns="0" rIns="0" bIns="0" anchor="ctr"/>
          <a:lstStyle>
            <a:lvl1pPr marL="0" indent="0" algn="ctr">
              <a:lnSpc>
                <a:spcPct val="110000"/>
              </a:lnSpc>
              <a:spcBef>
                <a:spcPts val="0"/>
              </a:spcBef>
              <a:buNone/>
              <a:defRPr sz="4400" b="1" i="0">
                <a:solidFill>
                  <a:srgbClr val="00003E"/>
                </a:solidFill>
                <a:latin typeface="Meiryo" panose="020B0604030504040204" pitchFamily="34" charset="-128"/>
                <a:ea typeface="Meiryo" panose="020B0604030504040204" pitchFamily="34" charset="-128"/>
              </a:defRPr>
            </a:lvl1pPr>
          </a:lstStyle>
          <a:p>
            <a:pPr lvl="0"/>
            <a:r>
              <a:rPr lang="ja-JP" altLang="en-US"/>
              <a:t>マスター テキストの書式設定</a:t>
            </a:r>
          </a:p>
        </p:txBody>
      </p:sp>
    </p:spTree>
    <p:extLst>
      <p:ext uri="{BB962C8B-B14F-4D97-AF65-F5344CB8AC3E}">
        <p14:creationId xmlns:p14="http://schemas.microsoft.com/office/powerpoint/2010/main" val="176585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コピーライト+ページ番号">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7740BB5E-F14C-A974-FA5E-29695CFEB58E}"/>
              </a:ext>
            </a:extLst>
          </p:cNvPr>
          <p:cNvSpPr txBox="1">
            <a:spLocks/>
          </p:cNvSpPr>
          <p:nvPr userDrawn="1"/>
        </p:nvSpPr>
        <p:spPr>
          <a:xfrm>
            <a:off x="11160125" y="6389688"/>
            <a:ext cx="728663" cy="365125"/>
          </a:xfrm>
          <a:prstGeom prst="rect">
            <a:avLst/>
          </a:prstGeom>
        </p:spPr>
        <p:txBody>
          <a:bodyPr lIns="0" rIns="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6D4AE058-6DC5-FD4E-B3C4-3F8E9F744DFB}" type="slidenum">
              <a:rPr lang="ja-JP" altLang="en-US" sz="700" smtClean="0">
                <a:solidFill>
                  <a:schemeClr val="bg1">
                    <a:lumMod val="75000"/>
                  </a:schemeClr>
                </a:solidFill>
                <a:latin typeface="Meiryo" panose="020B0604030504040204" pitchFamily="34" charset="-128"/>
              </a:rPr>
              <a:pPr fontAlgn="auto">
                <a:spcBef>
                  <a:spcPts val="0"/>
                </a:spcBef>
                <a:spcAft>
                  <a:spcPts val="0"/>
                </a:spcAft>
                <a:defRPr/>
              </a:pPr>
              <a:t>‹#›</a:t>
            </a:fld>
            <a:endParaRPr lang="ja-JP" altLang="en-US" sz="700">
              <a:solidFill>
                <a:schemeClr val="bg1">
                  <a:lumMod val="75000"/>
                </a:schemeClr>
              </a:solidFill>
              <a:latin typeface="Meiryo" panose="020B0604030504040204" pitchFamily="34" charset="-128"/>
            </a:endParaRPr>
          </a:p>
        </p:txBody>
      </p:sp>
      <p:pic>
        <p:nvPicPr>
          <p:cNvPr id="4" name="グラフィックス 2">
            <a:extLst>
              <a:ext uri="{FF2B5EF4-FFF2-40B4-BE49-F238E27FC236}">
                <a16:creationId xmlns:a16="http://schemas.microsoft.com/office/drawing/2014/main" id="{769488F7-6EE4-944A-F06F-45E6EC8CADF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5750" y="6534150"/>
            <a:ext cx="8143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1"/>
          <p:cNvSpPr>
            <a:spLocks noGrp="1"/>
          </p:cNvSpPr>
          <p:nvPr>
            <p:ph type="ctrTitle"/>
          </p:nvPr>
        </p:nvSpPr>
        <p:spPr>
          <a:xfrm>
            <a:off x="587376" y="583184"/>
            <a:ext cx="11014607" cy="564262"/>
          </a:xfrm>
          <a:prstGeom prst="rect">
            <a:avLst/>
          </a:prstGeom>
        </p:spPr>
        <p:txBody>
          <a:bodyPr lIns="0" tIns="0" rIns="0" bIns="0" anchor="t">
            <a:noAutofit/>
          </a:bodyPr>
          <a:lstStyle>
            <a:lvl1pPr algn="l">
              <a:lnSpc>
                <a:spcPct val="100000"/>
              </a:lnSpc>
              <a:defRPr sz="2800" b="1" i="0">
                <a:solidFill>
                  <a:srgbClr val="00003E"/>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74622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説明文＋コピーライト+ページ番号">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090C2CBE-191C-2B04-FF28-259373223C9C}"/>
              </a:ext>
            </a:extLst>
          </p:cNvPr>
          <p:cNvSpPr txBox="1">
            <a:spLocks/>
          </p:cNvSpPr>
          <p:nvPr userDrawn="1"/>
        </p:nvSpPr>
        <p:spPr>
          <a:xfrm>
            <a:off x="11160125" y="6389688"/>
            <a:ext cx="728663" cy="365125"/>
          </a:xfrm>
          <a:prstGeom prst="rect">
            <a:avLst/>
          </a:prstGeom>
        </p:spPr>
        <p:txBody>
          <a:bodyPr lIns="0" rIns="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5F53CC99-617C-9D4C-A945-752E02862BAF}" type="slidenum">
              <a:rPr lang="ja-JP" altLang="en-US" sz="700" smtClean="0">
                <a:solidFill>
                  <a:schemeClr val="bg1">
                    <a:lumMod val="75000"/>
                  </a:schemeClr>
                </a:solidFill>
                <a:latin typeface="Meiryo" panose="020B0604030504040204" pitchFamily="34" charset="-128"/>
              </a:rPr>
              <a:pPr fontAlgn="auto">
                <a:spcBef>
                  <a:spcPts val="0"/>
                </a:spcBef>
                <a:spcAft>
                  <a:spcPts val="0"/>
                </a:spcAft>
                <a:defRPr/>
              </a:pPr>
              <a:t>‹#›</a:t>
            </a:fld>
            <a:endParaRPr lang="ja-JP" altLang="en-US" sz="700">
              <a:solidFill>
                <a:schemeClr val="bg1">
                  <a:lumMod val="75000"/>
                </a:schemeClr>
              </a:solidFill>
              <a:latin typeface="Meiryo" panose="020B0604030504040204" pitchFamily="34" charset="-128"/>
            </a:endParaRPr>
          </a:p>
        </p:txBody>
      </p:sp>
      <p:pic>
        <p:nvPicPr>
          <p:cNvPr id="4" name="グラフィックス 2">
            <a:extLst>
              <a:ext uri="{FF2B5EF4-FFF2-40B4-BE49-F238E27FC236}">
                <a16:creationId xmlns:a16="http://schemas.microsoft.com/office/drawing/2014/main" id="{06C0A904-B03E-C047-85DE-7E260D315E6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5750" y="6534150"/>
            <a:ext cx="8143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587376" y="583184"/>
            <a:ext cx="11014607" cy="564262"/>
          </a:xfrm>
          <a:prstGeom prst="rect">
            <a:avLst/>
          </a:prstGeom>
        </p:spPr>
        <p:txBody>
          <a:bodyPr lIns="0" tIns="0" rIns="0" bIns="0" anchor="t">
            <a:noAutofit/>
          </a:bodyPr>
          <a:lstStyle>
            <a:lvl1pPr algn="l">
              <a:lnSpc>
                <a:spcPct val="100000"/>
              </a:lnSpc>
              <a:defRPr sz="2800" b="1" i="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endParaRPr lang="ja-JP" altLang="en-US" dirty="0"/>
          </a:p>
        </p:txBody>
      </p:sp>
      <p:sp>
        <p:nvSpPr>
          <p:cNvPr id="5" name="テキスト プレースホルダー 10"/>
          <p:cNvSpPr>
            <a:spLocks noGrp="1"/>
          </p:cNvSpPr>
          <p:nvPr>
            <p:ph type="body" sz="quarter" idx="10"/>
          </p:nvPr>
        </p:nvSpPr>
        <p:spPr>
          <a:xfrm>
            <a:off x="587374" y="1098189"/>
            <a:ext cx="11014609" cy="792088"/>
          </a:xfrm>
          <a:prstGeom prst="rect">
            <a:avLst/>
          </a:prstGeom>
        </p:spPr>
        <p:txBody>
          <a:bodyPr lIns="0" tIns="0" rIns="0" bIns="0"/>
          <a:lstStyle>
            <a:lvl1pPr marL="0" indent="0">
              <a:lnSpc>
                <a:spcPct val="130000"/>
              </a:lnSpc>
              <a:spcBef>
                <a:spcPts val="0"/>
              </a:spcBef>
              <a:buNone/>
              <a:defRPr sz="1400">
                <a:solidFill>
                  <a:schemeClr val="tx1">
                    <a:lumMod val="95000"/>
                    <a:lumOff val="5000"/>
                  </a:schemeClr>
                </a:solidFill>
                <a:latin typeface="Meiryo" panose="020B0604030504040204" pitchFamily="34" charset="-128"/>
                <a:ea typeface="Meiryo" panose="020B0604030504040204" pitchFamily="34" charset="-128"/>
              </a:defRPr>
            </a:lvl1pPr>
          </a:lstStyle>
          <a:p>
            <a:pPr lvl="0"/>
            <a:r>
              <a:rPr lang="ja-JP" altLang="en-US"/>
              <a:t>マスター テキストの書式設定</a:t>
            </a:r>
          </a:p>
        </p:txBody>
      </p:sp>
    </p:spTree>
    <p:extLst>
      <p:ext uri="{BB962C8B-B14F-4D97-AF65-F5344CB8AC3E}">
        <p14:creationId xmlns:p14="http://schemas.microsoft.com/office/powerpoint/2010/main" val="40265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ピーライト+ページ番号">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1441C66C-52AD-E815-4BDC-35E07381A881}"/>
              </a:ext>
            </a:extLst>
          </p:cNvPr>
          <p:cNvSpPr txBox="1">
            <a:spLocks/>
          </p:cNvSpPr>
          <p:nvPr userDrawn="1"/>
        </p:nvSpPr>
        <p:spPr>
          <a:xfrm>
            <a:off x="11160125" y="6389688"/>
            <a:ext cx="728663" cy="365125"/>
          </a:xfrm>
          <a:prstGeom prst="rect">
            <a:avLst/>
          </a:prstGeom>
        </p:spPr>
        <p:txBody>
          <a:bodyPr lIns="0" rIns="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64A1921C-3EA0-D049-9136-C46F969810C0}" type="slidenum">
              <a:rPr lang="ja-JP" altLang="en-US" sz="700" smtClean="0">
                <a:solidFill>
                  <a:schemeClr val="bg1">
                    <a:lumMod val="75000"/>
                  </a:schemeClr>
                </a:solidFill>
                <a:latin typeface="Meiryo" panose="020B0604030504040204" pitchFamily="34" charset="-128"/>
              </a:rPr>
              <a:pPr fontAlgn="auto">
                <a:spcBef>
                  <a:spcPts val="0"/>
                </a:spcBef>
                <a:spcAft>
                  <a:spcPts val="0"/>
                </a:spcAft>
                <a:defRPr/>
              </a:pPr>
              <a:t>‹#›</a:t>
            </a:fld>
            <a:endParaRPr lang="ja-JP" altLang="en-US" sz="700">
              <a:solidFill>
                <a:schemeClr val="bg1">
                  <a:lumMod val="75000"/>
                </a:schemeClr>
              </a:solidFill>
              <a:latin typeface="Meiryo" panose="020B0604030504040204" pitchFamily="34" charset="-128"/>
            </a:endParaRPr>
          </a:p>
        </p:txBody>
      </p:sp>
      <p:pic>
        <p:nvPicPr>
          <p:cNvPr id="3" name="グラフィックス 2">
            <a:extLst>
              <a:ext uri="{FF2B5EF4-FFF2-40B4-BE49-F238E27FC236}">
                <a16:creationId xmlns:a16="http://schemas.microsoft.com/office/drawing/2014/main" id="{8335857D-2E96-C524-0C03-F2E636ADEC2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5750" y="6534150"/>
            <a:ext cx="8143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5">
            <a:extLst>
              <a:ext uri="{FF2B5EF4-FFF2-40B4-BE49-F238E27FC236}">
                <a16:creationId xmlns:a16="http://schemas.microsoft.com/office/drawing/2014/main" id="{9956ECE2-E1F1-9FCA-6EAA-755B72DA9A66}"/>
              </a:ext>
            </a:extLst>
          </p:cNvPr>
          <p:cNvSpPr>
            <a:spLocks noGrp="1"/>
          </p:cNvSpPr>
          <p:nvPr>
            <p:ph type="sldNum" sz="quarter" idx="10"/>
          </p:nvPr>
        </p:nvSpPr>
        <p:spPr>
          <a:xfrm>
            <a:off x="9336088" y="6356350"/>
            <a:ext cx="2743200" cy="365125"/>
          </a:xfrm>
        </p:spPr>
        <p:txBody>
          <a:bodyPr/>
          <a:lstStyle>
            <a:lvl1pPr eaLnBrk="1" fontAlgn="auto" hangingPunct="1">
              <a:spcBef>
                <a:spcPts val="0"/>
              </a:spcBef>
              <a:spcAft>
                <a:spcPts val="0"/>
              </a:spcAft>
              <a:defRPr>
                <a:solidFill>
                  <a:schemeClr val="bg1"/>
                </a:solidFill>
                <a:latin typeface="+mn-lt"/>
                <a:ea typeface="+mn-ea"/>
              </a:defRPr>
            </a:lvl1pPr>
          </a:lstStyle>
          <a:p>
            <a:pPr>
              <a:defRPr/>
            </a:pPr>
            <a:fld id="{FEE02821-449B-7445-B8E6-ADA6770F9101}" type="slidenum">
              <a:rPr lang="ja-JP" altLang="en-US"/>
              <a:pPr>
                <a:defRPr/>
              </a:pPr>
              <a:t>‹#›</a:t>
            </a:fld>
            <a:endParaRPr lang="ja-JP" altLang="en-US"/>
          </a:p>
        </p:txBody>
      </p:sp>
    </p:spTree>
    <p:extLst>
      <p:ext uri="{BB962C8B-B14F-4D97-AF65-F5344CB8AC3E}">
        <p14:creationId xmlns:p14="http://schemas.microsoft.com/office/powerpoint/2010/main" val="424541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最終ページ">
    <p:spTree>
      <p:nvGrpSpPr>
        <p:cNvPr id="1" name=""/>
        <p:cNvGrpSpPr/>
        <p:nvPr/>
      </p:nvGrpSpPr>
      <p:grpSpPr>
        <a:xfrm>
          <a:off x="0" y="0"/>
          <a:ext cx="0" cy="0"/>
          <a:chOff x="0" y="0"/>
          <a:chExt cx="0" cy="0"/>
        </a:xfrm>
      </p:grpSpPr>
      <p:pic>
        <p:nvPicPr>
          <p:cNvPr id="2" name="그림 4">
            <a:extLst>
              <a:ext uri="{FF2B5EF4-FFF2-40B4-BE49-F238E27FC236}">
                <a16:creationId xmlns:a16="http://schemas.microsoft.com/office/drawing/2014/main" id="{1B350541-A980-7849-328F-D82ABE93D0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グラフィックス 2">
            <a:extLst>
              <a:ext uri="{FF2B5EF4-FFF2-40B4-BE49-F238E27FC236}">
                <a16:creationId xmlns:a16="http://schemas.microsoft.com/office/drawing/2014/main" id="{00E82F5C-CE51-18BE-B776-8294EA2F46E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5750" y="6534150"/>
            <a:ext cx="8143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装飾なし：タイトル+コピーライト+ノンブル">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A3B6590-2307-444C-BC08-09B32C511415}"/>
              </a:ext>
            </a:extLst>
          </p:cNvPr>
          <p:cNvSpPr>
            <a:spLocks noGrp="1"/>
          </p:cNvSpPr>
          <p:nvPr>
            <p:ph type="ctrTitle"/>
          </p:nvPr>
        </p:nvSpPr>
        <p:spPr>
          <a:xfrm>
            <a:off x="587376" y="583184"/>
            <a:ext cx="11014607" cy="564262"/>
          </a:xfrm>
          <a:prstGeom prst="rect">
            <a:avLst/>
          </a:prstGeom>
        </p:spPr>
        <p:txBody>
          <a:bodyPr lIns="0" tIns="0" rIns="0" bIns="0" anchor="t">
            <a:noAutofit/>
          </a:bodyPr>
          <a:lstStyle>
            <a:lvl1pPr algn="l">
              <a:lnSpc>
                <a:spcPct val="100000"/>
              </a:lnSpc>
              <a:defRPr sz="2800" b="1" i="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endParaRPr lang="ja-JP" altLang="en-US" dirty="0"/>
          </a:p>
        </p:txBody>
      </p:sp>
      <p:sp>
        <p:nvSpPr>
          <p:cNvPr id="4" name="テキスト プレースホルダー 10">
            <a:extLst>
              <a:ext uri="{FF2B5EF4-FFF2-40B4-BE49-F238E27FC236}">
                <a16:creationId xmlns:a16="http://schemas.microsoft.com/office/drawing/2014/main" id="{8A0EC29C-83A6-D64B-86E7-927A7E74F834}"/>
              </a:ext>
            </a:extLst>
          </p:cNvPr>
          <p:cNvSpPr>
            <a:spLocks noGrp="1"/>
          </p:cNvSpPr>
          <p:nvPr>
            <p:ph type="body" sz="quarter" idx="10" hasCustomPrompt="1"/>
          </p:nvPr>
        </p:nvSpPr>
        <p:spPr>
          <a:xfrm>
            <a:off x="587374" y="1098189"/>
            <a:ext cx="11014609" cy="792088"/>
          </a:xfrm>
          <a:prstGeom prst="rect">
            <a:avLst/>
          </a:prstGeom>
        </p:spPr>
        <p:txBody>
          <a:bodyPr lIns="0" tIns="0" rIns="0" bIns="0"/>
          <a:lstStyle>
            <a:lvl1pPr marL="0" indent="0">
              <a:lnSpc>
                <a:spcPct val="130000"/>
              </a:lnSpc>
              <a:spcBef>
                <a:spcPts val="0"/>
              </a:spcBef>
              <a:buNone/>
              <a:defRPr sz="1400">
                <a:solidFill>
                  <a:schemeClr val="tx1">
                    <a:lumMod val="95000"/>
                    <a:lumOff val="5000"/>
                  </a:schemeClr>
                </a:solidFill>
                <a:latin typeface="Meiryo" panose="020B0604030504040204" pitchFamily="34" charset="-128"/>
                <a:ea typeface="Meiryo" panose="020B0604030504040204" pitchFamily="34" charset="-128"/>
              </a:defRPr>
            </a:lvl1pPr>
          </a:lstStyle>
          <a:p>
            <a:pPr lvl="0"/>
            <a:r>
              <a:rPr kumimoji="1" lang="ja-JP" altLang="en-US" dirty="0"/>
              <a:t>テキストエリアです。３行程度におさめてください。</a:t>
            </a:r>
          </a:p>
        </p:txBody>
      </p:sp>
      <p:sp>
        <p:nvSpPr>
          <p:cNvPr id="2" name="スライド番号プレースホルダー 5">
            <a:extLst>
              <a:ext uri="{FF2B5EF4-FFF2-40B4-BE49-F238E27FC236}">
                <a16:creationId xmlns:a16="http://schemas.microsoft.com/office/drawing/2014/main" id="{B7661071-6465-DD52-0868-016BE8B87D95}"/>
              </a:ext>
            </a:extLst>
          </p:cNvPr>
          <p:cNvSpPr txBox="1">
            <a:spLocks/>
          </p:cNvSpPr>
          <p:nvPr userDrawn="1"/>
        </p:nvSpPr>
        <p:spPr>
          <a:xfrm>
            <a:off x="11159836" y="6389895"/>
            <a:ext cx="729720" cy="365125"/>
          </a:xfrm>
          <a:prstGeom prst="rect">
            <a:avLst/>
          </a:prstGeom>
        </p:spPr>
        <p:txBody>
          <a:bodyPr vert="horz" lIns="0" tIns="45720" rIns="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45AF0D7-7DAB-C943-A251-572CD5FC0461}" type="slidenum">
              <a:rPr lang="ja-JP" altLang="en-US" sz="700" smtClean="0">
                <a:solidFill>
                  <a:schemeClr val="bg1">
                    <a:lumMod val="75000"/>
                  </a:schemeClr>
                </a:solidFill>
                <a:latin typeface="Meiryo" panose="020B0604030504040204" pitchFamily="34" charset="-128"/>
                <a:ea typeface="Meiryo" panose="020B0604030504040204" pitchFamily="34" charset="-128"/>
              </a:rPr>
              <a:pPr/>
              <a:t>‹#›</a:t>
            </a:fld>
            <a:endParaRPr lang="ja-JP" altLang="en-US" sz="700">
              <a:solidFill>
                <a:schemeClr val="bg1">
                  <a:lumMod val="75000"/>
                </a:schemeClr>
              </a:solidFill>
              <a:latin typeface="Meiryo" panose="020B0604030504040204" pitchFamily="34" charset="-128"/>
              <a:ea typeface="Meiryo" panose="020B0604030504040204" pitchFamily="34" charset="-128"/>
            </a:endParaRPr>
          </a:p>
        </p:txBody>
      </p:sp>
      <p:pic>
        <p:nvPicPr>
          <p:cNvPr id="5" name="グラフィックス 2">
            <a:extLst>
              <a:ext uri="{FF2B5EF4-FFF2-40B4-BE49-F238E27FC236}">
                <a16:creationId xmlns:a16="http://schemas.microsoft.com/office/drawing/2014/main" id="{9635C4F5-1753-3819-6D93-874598E8F94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5750" y="6534150"/>
            <a:ext cx="8143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33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_表紙_NAVY">
    <p:bg>
      <p:bgPr>
        <a:gradFill>
          <a:gsLst>
            <a:gs pos="0">
              <a:srgbClr val="030053"/>
            </a:gs>
            <a:gs pos="23000">
              <a:srgbClr val="030053"/>
            </a:gs>
            <a:gs pos="69000">
              <a:srgbClr val="03003D"/>
            </a:gs>
            <a:gs pos="99000">
              <a:srgbClr val="03003D"/>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直角三角形 16">
            <a:extLst>
              <a:ext uri="{FF2B5EF4-FFF2-40B4-BE49-F238E27FC236}">
                <a16:creationId xmlns:a16="http://schemas.microsoft.com/office/drawing/2014/main" id="{1C027D45-767F-C006-B70F-B1CB3F81AB38}"/>
              </a:ext>
            </a:extLst>
          </p:cNvPr>
          <p:cNvSpPr/>
          <p:nvPr userDrawn="1"/>
        </p:nvSpPr>
        <p:spPr>
          <a:xfrm flipH="1">
            <a:off x="10016988" y="2768981"/>
            <a:ext cx="2175010" cy="4089019"/>
          </a:xfrm>
          <a:prstGeom prst="rtTriangle">
            <a:avLst/>
          </a:prstGeom>
          <a:solidFill>
            <a:srgbClr val="FFFFFF">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0" i="0">
              <a:latin typeface="Arial" panose="020B0604020202020204" pitchFamily="34" charset="0"/>
            </a:endParaRPr>
          </a:p>
        </p:txBody>
      </p:sp>
      <p:sp>
        <p:nvSpPr>
          <p:cNvPr id="18" name="直角三角形 17">
            <a:extLst>
              <a:ext uri="{FF2B5EF4-FFF2-40B4-BE49-F238E27FC236}">
                <a16:creationId xmlns:a16="http://schemas.microsoft.com/office/drawing/2014/main" id="{30BE606F-B6FE-26E0-3271-91C5C7509D83}"/>
              </a:ext>
            </a:extLst>
          </p:cNvPr>
          <p:cNvSpPr/>
          <p:nvPr userDrawn="1"/>
        </p:nvSpPr>
        <p:spPr>
          <a:xfrm flipH="1">
            <a:off x="10456794" y="3595816"/>
            <a:ext cx="1735204" cy="3262184"/>
          </a:xfrm>
          <a:prstGeom prst="rtTriangle">
            <a:avLst/>
          </a:prstGeom>
          <a:solidFill>
            <a:srgbClr val="FFFFFF">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0" i="0">
              <a:latin typeface="Arial" panose="020B0604020202020204" pitchFamily="34" charset="0"/>
            </a:endParaRPr>
          </a:p>
        </p:txBody>
      </p:sp>
      <p:sp>
        <p:nvSpPr>
          <p:cNvPr id="19" name="直角三角形 18">
            <a:extLst>
              <a:ext uri="{FF2B5EF4-FFF2-40B4-BE49-F238E27FC236}">
                <a16:creationId xmlns:a16="http://schemas.microsoft.com/office/drawing/2014/main" id="{2776503E-42FB-6C8E-494F-1445144379E6}"/>
              </a:ext>
            </a:extLst>
          </p:cNvPr>
          <p:cNvSpPr/>
          <p:nvPr userDrawn="1"/>
        </p:nvSpPr>
        <p:spPr>
          <a:xfrm rot="10800000" flipH="1">
            <a:off x="0" y="0"/>
            <a:ext cx="961293" cy="1807232"/>
          </a:xfrm>
          <a:prstGeom prst="rtTriangle">
            <a:avLst/>
          </a:prstGeom>
          <a:solidFill>
            <a:srgbClr val="FFFF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0" i="0">
              <a:latin typeface="Arial" panose="020B0604020202020204" pitchFamily="34" charset="0"/>
            </a:endParaRPr>
          </a:p>
        </p:txBody>
      </p:sp>
      <p:pic>
        <p:nvPicPr>
          <p:cNvPr id="2" name="図 1">
            <a:extLst>
              <a:ext uri="{FF2B5EF4-FFF2-40B4-BE49-F238E27FC236}">
                <a16:creationId xmlns:a16="http://schemas.microsoft.com/office/drawing/2014/main" id="{0B216A6A-FB38-5C45-56D5-D6E60A2FAE19}"/>
              </a:ext>
            </a:extLst>
          </p:cNvPr>
          <p:cNvPicPr>
            <a:picLocks noChangeAspect="1"/>
          </p:cNvPicPr>
          <p:nvPr userDrawn="1"/>
        </p:nvPicPr>
        <p:blipFill>
          <a:blip r:embed="rId2">
            <a:alphaModFix/>
          </a:blip>
          <a:stretch>
            <a:fillRect/>
          </a:stretch>
        </p:blipFill>
        <p:spPr>
          <a:xfrm>
            <a:off x="587375" y="6116111"/>
            <a:ext cx="888603" cy="154800"/>
          </a:xfrm>
          <a:prstGeom prst="rect">
            <a:avLst/>
          </a:prstGeom>
        </p:spPr>
      </p:pic>
      <p:sp>
        <p:nvSpPr>
          <p:cNvPr id="4" name="Text Placeholder 3">
            <a:extLst>
              <a:ext uri="{FF2B5EF4-FFF2-40B4-BE49-F238E27FC236}">
                <a16:creationId xmlns:a16="http://schemas.microsoft.com/office/drawing/2014/main" id="{F9D3FA9C-ACE3-9D35-56C9-078961CB7AE6}"/>
              </a:ext>
            </a:extLst>
          </p:cNvPr>
          <p:cNvSpPr>
            <a:spLocks noGrp="1"/>
          </p:cNvSpPr>
          <p:nvPr>
            <p:ph type="body" sz="quarter" idx="10" hasCustomPrompt="1"/>
          </p:nvPr>
        </p:nvSpPr>
        <p:spPr>
          <a:xfrm>
            <a:off x="587375" y="1160508"/>
            <a:ext cx="11017250" cy="2065291"/>
          </a:xfrm>
          <a:prstGeom prst="rect">
            <a:avLst/>
          </a:prstGeom>
        </p:spPr>
        <p:txBody>
          <a:bodyPr lIns="0" tIns="36000" rIns="0" bIns="0" anchor="b">
            <a:noAutofit/>
          </a:bodyPr>
          <a:lstStyle>
            <a:lvl1pPr marL="0" indent="0" algn="l">
              <a:buNone/>
              <a:defRPr sz="5500" b="1" i="0">
                <a:solidFill>
                  <a:schemeClr val="bg1"/>
                </a:solidFill>
                <a:latin typeface="Meiryo" panose="020B0604030504040204" pitchFamily="34" charset="-128"/>
                <a:ea typeface="Meiryo"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dirty="0" err="1"/>
              <a:t>写真なし</a:t>
            </a:r>
            <a:endParaRPr lang="en-US" altLang="ja-JP"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dirty="0" err="1"/>
              <a:t>表紙タイトル</a:t>
            </a:r>
            <a:r>
              <a:rPr lang="ja-JP" altLang="en-US"/>
              <a:t>　</a:t>
            </a:r>
            <a:r>
              <a:rPr lang="en-US" altLang="ja-JP" dirty="0"/>
              <a:t>LY</a:t>
            </a:r>
            <a:r>
              <a:rPr lang="ja-JP" altLang="en-US"/>
              <a:t>サービス</a:t>
            </a:r>
            <a:endParaRPr lang="en-JP" altLang="ja-JP"/>
          </a:p>
        </p:txBody>
      </p:sp>
      <p:sp>
        <p:nvSpPr>
          <p:cNvPr id="6" name="Text Placeholder 3">
            <a:extLst>
              <a:ext uri="{FF2B5EF4-FFF2-40B4-BE49-F238E27FC236}">
                <a16:creationId xmlns:a16="http://schemas.microsoft.com/office/drawing/2014/main" id="{0A6EE342-E7C6-4DEF-29E1-0A252A147205}"/>
              </a:ext>
            </a:extLst>
          </p:cNvPr>
          <p:cNvSpPr>
            <a:spLocks noGrp="1"/>
          </p:cNvSpPr>
          <p:nvPr>
            <p:ph type="body" sz="quarter" idx="11" hasCustomPrompt="1"/>
          </p:nvPr>
        </p:nvSpPr>
        <p:spPr>
          <a:xfrm>
            <a:off x="587375" y="5278295"/>
            <a:ext cx="5131879" cy="217991"/>
          </a:xfrm>
          <a:prstGeom prst="rect">
            <a:avLst/>
          </a:prstGeom>
        </p:spPr>
        <p:txBody>
          <a:bodyPr lIns="0" tIns="0" rIns="0" bIns="0"/>
          <a:lstStyle>
            <a:lvl1pPr marL="0" indent="0" algn="l">
              <a:buNone/>
              <a:defRPr sz="1200" b="1" i="0">
                <a:solidFill>
                  <a:schemeClr val="bg1"/>
                </a:solidFill>
                <a:latin typeface="Meiryo" panose="020B0604030504040204" pitchFamily="34" charset="-128"/>
                <a:ea typeface="Meiryo" panose="020B0604030504040204" pitchFamily="34" charset="-128"/>
              </a:defRPr>
            </a:lvl1pPr>
          </a:lstStyle>
          <a:p>
            <a:r>
              <a:rPr kumimoji="1" lang="en" altLang="ja-JP" dirty="0" err="1"/>
              <a:t>yyyyy</a:t>
            </a:r>
            <a:r>
              <a:rPr kumimoji="1" lang="en" altLang="ja-JP" dirty="0"/>
              <a:t>/mm/dd</a:t>
            </a:r>
          </a:p>
        </p:txBody>
      </p:sp>
      <p:sp>
        <p:nvSpPr>
          <p:cNvPr id="7" name="Text Placeholder 3">
            <a:extLst>
              <a:ext uri="{FF2B5EF4-FFF2-40B4-BE49-F238E27FC236}">
                <a16:creationId xmlns:a16="http://schemas.microsoft.com/office/drawing/2014/main" id="{0697C8B1-61FE-FA25-DFC5-CE75DD57BB3F}"/>
              </a:ext>
            </a:extLst>
          </p:cNvPr>
          <p:cNvSpPr>
            <a:spLocks noGrp="1"/>
          </p:cNvSpPr>
          <p:nvPr>
            <p:ph type="body" sz="quarter" idx="12" hasCustomPrompt="1"/>
          </p:nvPr>
        </p:nvSpPr>
        <p:spPr>
          <a:xfrm>
            <a:off x="587375" y="4409440"/>
            <a:ext cx="8871585" cy="660399"/>
          </a:xfrm>
          <a:prstGeom prst="rect">
            <a:avLst/>
          </a:prstGeom>
        </p:spPr>
        <p:txBody>
          <a:bodyPr lIns="0" tIns="0" rIns="0" bIns="0" anchor="b"/>
          <a:lstStyle>
            <a:lvl1pPr marL="0" indent="0" algn="l">
              <a:lnSpc>
                <a:spcPct val="120000"/>
              </a:lnSpc>
              <a:spcBef>
                <a:spcPts val="0"/>
              </a:spcBef>
              <a:buNone/>
              <a:defRPr sz="1600" b="1" i="0">
                <a:solidFill>
                  <a:schemeClr val="bg1"/>
                </a:solidFill>
                <a:latin typeface="Meiryo" panose="020B0604030504040204" pitchFamily="34" charset="-128"/>
                <a:ea typeface="Meiryo" panose="020B0604030504040204" pitchFamily="34" charset="-128"/>
              </a:defRPr>
            </a:lvl1pPr>
          </a:lstStyle>
          <a:p>
            <a:r>
              <a:rPr kumimoji="1" lang="en" altLang="ja-JP" dirty="0"/>
              <a:t>LINE</a:t>
            </a:r>
            <a:r>
              <a:rPr kumimoji="1" lang="ja-JP" altLang="en-US"/>
              <a:t>ヤフー株式会社</a:t>
            </a:r>
            <a:r>
              <a:rPr kumimoji="1" lang="en-US" altLang="ja-JP" dirty="0"/>
              <a:t> </a:t>
            </a:r>
          </a:p>
          <a:p>
            <a:r>
              <a:rPr kumimoji="1" lang="en" altLang="ja-JP" dirty="0"/>
              <a:t>TEAM NAME OR YOUR NAME</a:t>
            </a:r>
          </a:p>
        </p:txBody>
      </p:sp>
      <p:sp>
        <p:nvSpPr>
          <p:cNvPr id="10" name="直角三角形 9">
            <a:extLst>
              <a:ext uri="{FF2B5EF4-FFF2-40B4-BE49-F238E27FC236}">
                <a16:creationId xmlns:a16="http://schemas.microsoft.com/office/drawing/2014/main" id="{CD696FE3-0394-F78D-1905-C3924DB98E9C}"/>
              </a:ext>
            </a:extLst>
          </p:cNvPr>
          <p:cNvSpPr/>
          <p:nvPr userDrawn="1"/>
        </p:nvSpPr>
        <p:spPr>
          <a:xfrm flipH="1">
            <a:off x="11707502" y="5947144"/>
            <a:ext cx="484498" cy="910856"/>
          </a:xfrm>
          <a:prstGeom prst="rtTriangle">
            <a:avLst/>
          </a:prstGeom>
          <a:solidFill>
            <a:srgbClr val="FF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0" i="0">
              <a:latin typeface="Arial" panose="020B0604020202020204" pitchFamily="34" charset="0"/>
            </a:endParaRPr>
          </a:p>
        </p:txBody>
      </p:sp>
      <p:sp>
        <p:nvSpPr>
          <p:cNvPr id="20" name="直角三角形 19">
            <a:extLst>
              <a:ext uri="{FF2B5EF4-FFF2-40B4-BE49-F238E27FC236}">
                <a16:creationId xmlns:a16="http://schemas.microsoft.com/office/drawing/2014/main" id="{F49F731D-EC6B-2F1A-3CDE-CFDF42457943}"/>
              </a:ext>
            </a:extLst>
          </p:cNvPr>
          <p:cNvSpPr/>
          <p:nvPr userDrawn="1"/>
        </p:nvSpPr>
        <p:spPr>
          <a:xfrm rot="10800000" flipH="1">
            <a:off x="0" y="0"/>
            <a:ext cx="363489" cy="683360"/>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0" i="0">
              <a:latin typeface="Arial" panose="020B0604020202020204" pitchFamily="34" charset="0"/>
            </a:endParaRPr>
          </a:p>
        </p:txBody>
      </p:sp>
      <p:pic>
        <p:nvPicPr>
          <p:cNvPr id="23" name="グラフィックス 22">
            <a:extLst>
              <a:ext uri="{FF2B5EF4-FFF2-40B4-BE49-F238E27FC236}">
                <a16:creationId xmlns:a16="http://schemas.microsoft.com/office/drawing/2014/main" id="{6A1D5E95-18CE-B56B-4E08-25E7FBB6C0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6310" y="6533996"/>
            <a:ext cx="813256" cy="94565"/>
          </a:xfrm>
          <a:prstGeom prst="rect">
            <a:avLst/>
          </a:prstGeom>
        </p:spPr>
      </p:pic>
    </p:spTree>
    <p:extLst>
      <p:ext uri="{BB962C8B-B14F-4D97-AF65-F5344CB8AC3E}">
        <p14:creationId xmlns:p14="http://schemas.microsoft.com/office/powerpoint/2010/main" val="1829744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装飾なし：タイトル+コピーライ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838AC-62C9-E624-7EF6-33844FA2F86F}"/>
              </a:ext>
            </a:extLst>
          </p:cNvPr>
          <p:cNvSpPr>
            <a:spLocks noGrp="1"/>
          </p:cNvSpPr>
          <p:nvPr>
            <p:ph type="ctrTitle"/>
          </p:nvPr>
        </p:nvSpPr>
        <p:spPr>
          <a:xfrm>
            <a:off x="587376" y="583184"/>
            <a:ext cx="11014607" cy="564262"/>
          </a:xfrm>
          <a:prstGeom prst="rect">
            <a:avLst/>
          </a:prstGeom>
        </p:spPr>
        <p:txBody>
          <a:bodyPr lIns="0" tIns="0" rIns="0" bIns="0" anchor="t">
            <a:noAutofit/>
          </a:bodyPr>
          <a:lstStyle>
            <a:lvl1pPr algn="l">
              <a:lnSpc>
                <a:spcPct val="100000"/>
              </a:lnSpc>
              <a:defRPr sz="2800" b="1" i="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endParaRPr lang="ja-JP" altLang="en-US" dirty="0"/>
          </a:p>
        </p:txBody>
      </p:sp>
      <p:sp>
        <p:nvSpPr>
          <p:cNvPr id="5" name="テキスト プレースホルダー 10">
            <a:extLst>
              <a:ext uri="{FF2B5EF4-FFF2-40B4-BE49-F238E27FC236}">
                <a16:creationId xmlns:a16="http://schemas.microsoft.com/office/drawing/2014/main" id="{E4308D71-C050-1F13-0401-0F0CB31E5501}"/>
              </a:ext>
            </a:extLst>
          </p:cNvPr>
          <p:cNvSpPr>
            <a:spLocks noGrp="1"/>
          </p:cNvSpPr>
          <p:nvPr>
            <p:ph type="body" sz="quarter" idx="10" hasCustomPrompt="1"/>
          </p:nvPr>
        </p:nvSpPr>
        <p:spPr>
          <a:xfrm>
            <a:off x="587374" y="1098189"/>
            <a:ext cx="11014609" cy="792088"/>
          </a:xfrm>
          <a:prstGeom prst="rect">
            <a:avLst/>
          </a:prstGeom>
        </p:spPr>
        <p:txBody>
          <a:bodyPr lIns="0" tIns="0" rIns="0" bIns="0"/>
          <a:lstStyle>
            <a:lvl1pPr marL="0" indent="0">
              <a:lnSpc>
                <a:spcPct val="130000"/>
              </a:lnSpc>
              <a:spcBef>
                <a:spcPts val="0"/>
              </a:spcBef>
              <a:buNone/>
              <a:defRPr sz="1400">
                <a:solidFill>
                  <a:schemeClr val="tx1">
                    <a:lumMod val="95000"/>
                    <a:lumOff val="5000"/>
                  </a:schemeClr>
                </a:solidFill>
                <a:latin typeface="Meiryo" panose="020B0604030504040204" pitchFamily="34" charset="-128"/>
                <a:ea typeface="Meiryo" panose="020B0604030504040204" pitchFamily="34" charset="-128"/>
              </a:defRPr>
            </a:lvl1pPr>
          </a:lstStyle>
          <a:p>
            <a:pPr lvl="0"/>
            <a:r>
              <a:rPr kumimoji="1" lang="ja-JP" altLang="en-US" dirty="0"/>
              <a:t>テキストエリア</a:t>
            </a:r>
            <a:r>
              <a:rPr kumimoji="1" lang="ja-JP" altLang="en-US"/>
              <a:t>です。３行</a:t>
            </a:r>
            <a:r>
              <a:rPr kumimoji="1" lang="ja-JP" altLang="en-US" dirty="0"/>
              <a:t>程度におさめてください。</a:t>
            </a:r>
          </a:p>
        </p:txBody>
      </p:sp>
      <p:pic>
        <p:nvPicPr>
          <p:cNvPr id="3" name="グラフィックス 2">
            <a:extLst>
              <a:ext uri="{FF2B5EF4-FFF2-40B4-BE49-F238E27FC236}">
                <a16:creationId xmlns:a16="http://schemas.microsoft.com/office/drawing/2014/main" id="{82BE036F-C421-926F-85F4-C45D9E1E624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5750" y="6534150"/>
            <a:ext cx="8143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05380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2F77BCE-7BC5-0A60-F32B-260926B7EFF2}"/>
              </a:ext>
            </a:extLst>
          </p:cNvPr>
          <p:cNvGraphicFramePr>
            <a:graphicFrameLocks noChangeAspect="1"/>
          </p:cNvGraphicFramePr>
          <p:nvPr userDrawn="1">
            <p:custDataLst>
              <p:tags r:id="rId14"/>
            </p:custDataLst>
            <p:extLst>
              <p:ext uri="{D42A27DB-BD31-4B8C-83A1-F6EECF244321}">
                <p14:modId xmlns:p14="http://schemas.microsoft.com/office/powerpoint/2010/main" val="136035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スライド" r:id="rId15" imgW="7772400" imgH="10058400" progId="TCLayout.ActiveDocument.1">
                  <p:embed/>
                </p:oleObj>
              </mc:Choice>
              <mc:Fallback>
                <p:oleObj name="think-cell スライド" r:id="rId15" imgW="7772400" imgH="10058400" progId="TCLayout.ActiveDocument.1">
                  <p:embed/>
                  <p:pic>
                    <p:nvPicPr>
                      <p:cNvPr id="2" name="think-cell data - do not delete" hidden="1">
                        <a:extLst>
                          <a:ext uri="{FF2B5EF4-FFF2-40B4-BE49-F238E27FC236}">
                            <a16:creationId xmlns:a16="http://schemas.microsoft.com/office/drawing/2014/main" id="{B2F77BCE-7BC5-0A60-F32B-260926B7EFF2}"/>
                          </a:ext>
                        </a:extLst>
                      </p:cNvPr>
                      <p:cNvPicPr/>
                      <p:nvPr/>
                    </p:nvPicPr>
                    <p:blipFill>
                      <a:blip r:embed="rId16"/>
                      <a:stretch>
                        <a:fillRect/>
                      </a:stretch>
                    </p:blipFill>
                    <p:spPr>
                      <a:xfrm>
                        <a:off x="1588" y="1588"/>
                        <a:ext cx="1227" cy="1588"/>
                      </a:xfrm>
                      <a:prstGeom prst="rect">
                        <a:avLst/>
                      </a:prstGeom>
                    </p:spPr>
                  </p:pic>
                </p:oleObj>
              </mc:Fallback>
            </mc:AlternateContent>
          </a:graphicData>
        </a:graphic>
      </p:graphicFrame>
    </p:spTree>
    <p:extLst>
      <p:ext uri="{BB962C8B-B14F-4D97-AF65-F5344CB8AC3E}">
        <p14:creationId xmlns:p14="http://schemas.microsoft.com/office/powerpoint/2010/main" val="140946761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2" r:id="rId11"/>
    <p:sldLayoutId id="2147483743" r:id="rId12"/>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2pPr>
      <a:lvl3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3pPr>
      <a:lvl4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4pPr>
      <a:lvl5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5pPr>
      <a:lvl6pPr marL="4572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6pPr>
      <a:lvl7pPr marL="9144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7pPr>
      <a:lvl8pPr marL="13716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8pPr>
      <a:lvl9pPr marL="18288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hyperlink" Target="https://www.lycbiz.com/jp/manual/OfficialAccountManager/create-group/"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4.sv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4.svg"/></Relationships>
</file>

<file path=ppt/slides/_rels/slide1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hyperlink" Target="https://lin.ee/kydB9eo5/cmp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71.emf"/><Relationship Id="rId7" Type="http://schemas.openxmlformats.org/officeDocument/2006/relationships/hyperlink" Target="https://www.lycbiz.com/jp/case-study/line-official-account/gochisomura/"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5.jpeg"/></Relationships>
</file>

<file path=ppt/slides/_rels/slide2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1.emf"/><Relationship Id="rId7"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s://www.lycbiz.com/jp/case-study/line-official-account/llacitta/"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hyperlink" Target="https://www.lycbiz.com/jp/case-study/line-official-account/endosyouji/" TargetMode="External"/><Relationship Id="rId7"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image" Target="../media/image81.png"/><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s://www.lycbiz.com/jp/case-study/line-official-account/kvillage/" TargetMode="External"/><Relationship Id="rId7"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71.emf"/></Relationships>
</file>

<file path=ppt/slides/_rels/slide2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hyperlink" Target="https://www.lycbiz.com/jp/case-study/line-official-account/y-kenshin/" TargetMode="External"/><Relationship Id="rId7"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71.emf"/></Relationships>
</file>

<file path=ppt/slides/_rels/slide29.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hyperlink" Target="https://www.lycbiz.com/jp/case-study/line-official-account/ajigen/" TargetMode="External"/><Relationship Id="rId7" Type="http://schemas.openxmlformats.org/officeDocument/2006/relationships/image" Target="../media/image9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image" Target="../media/image7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lycbiz.com/jp/"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3E69257-234A-F298-04D5-532E0E4950A9}"/>
              </a:ext>
            </a:extLst>
          </p:cNvPr>
          <p:cNvSpPr>
            <a:spLocks noGrp="1"/>
          </p:cNvSpPr>
          <p:nvPr>
            <p:ph type="body" sz="quarter" idx="11"/>
          </p:nvPr>
        </p:nvSpPr>
        <p:spPr/>
        <p:txBody>
          <a:bodyPr/>
          <a:lstStyle/>
          <a:p>
            <a:r>
              <a:rPr lang="en-US" altLang="ja-JP" dirty="0"/>
              <a:t>2024</a:t>
            </a:r>
            <a:r>
              <a:rPr lang="ja-JP" altLang="en-US"/>
              <a:t>年</a:t>
            </a:r>
            <a:r>
              <a:rPr lang="en-US" altLang="ja-JP" dirty="0"/>
              <a:t>8</a:t>
            </a:r>
            <a:r>
              <a:rPr lang="ja-JP" altLang="en-US"/>
              <a:t>月</a:t>
            </a:r>
          </a:p>
        </p:txBody>
      </p:sp>
      <p:sp>
        <p:nvSpPr>
          <p:cNvPr id="3" name="テキスト プレースホルダー 2">
            <a:extLst>
              <a:ext uri="{FF2B5EF4-FFF2-40B4-BE49-F238E27FC236}">
                <a16:creationId xmlns:a16="http://schemas.microsoft.com/office/drawing/2014/main" id="{5C333A4B-F1B3-4AD6-8BAD-6031863AF853}"/>
              </a:ext>
            </a:extLst>
          </p:cNvPr>
          <p:cNvSpPr>
            <a:spLocks noGrp="1"/>
          </p:cNvSpPr>
          <p:nvPr>
            <p:ph type="body" sz="quarter" idx="12"/>
          </p:nvPr>
        </p:nvSpPr>
        <p:spPr>
          <a:xfrm>
            <a:off x="587375" y="4689231"/>
            <a:ext cx="8871585" cy="380608"/>
          </a:xfrm>
        </p:spPr>
        <p:txBody>
          <a:bodyPr/>
          <a:lstStyle/>
          <a:p>
            <a:r>
              <a:rPr lang="en-US" altLang="ja-JP" dirty="0"/>
              <a:t>LINE</a:t>
            </a:r>
            <a:r>
              <a:rPr lang="ja-JP" altLang="en-US"/>
              <a:t>ヤフー株式会社</a:t>
            </a:r>
            <a:r>
              <a:rPr lang="en-US" altLang="ja-JP" dirty="0"/>
              <a:t> </a:t>
            </a:r>
            <a:r>
              <a:rPr lang="ja-JP" altLang="en-US"/>
              <a:t>マーケティングソリューションカンパニー</a:t>
            </a:r>
          </a:p>
        </p:txBody>
      </p:sp>
      <p:sp>
        <p:nvSpPr>
          <p:cNvPr id="31745" name="テキスト プレースホルダー 2">
            <a:extLst>
              <a:ext uri="{FF2B5EF4-FFF2-40B4-BE49-F238E27FC236}">
                <a16:creationId xmlns:a16="http://schemas.microsoft.com/office/drawing/2014/main" id="{FA7B7315-E587-A18F-4109-1EE9E341234E}"/>
              </a:ext>
            </a:extLst>
          </p:cNvPr>
          <p:cNvSpPr>
            <a:spLocks noGrp="1" noChangeArrowheads="1"/>
          </p:cNvSpPr>
          <p:nvPr>
            <p:ph type="body" sz="quarter" idx="10"/>
          </p:nvPr>
        </p:nvSpPr>
        <p:spPr bwMode="auto">
          <a:xfrm>
            <a:off x="587375" y="1487067"/>
            <a:ext cx="11415735" cy="20652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a:spcBef>
                <a:spcPct val="0"/>
              </a:spcBef>
            </a:pPr>
            <a:r>
              <a:rPr lang="en-US" altLang="ja-JP" sz="3600" dirty="0">
                <a:latin typeface="メイリオ" panose="020B0604030504040204" pitchFamily="34" charset="-128"/>
                <a:ea typeface="メイリオ" panose="020B0604030504040204" pitchFamily="34" charset="-128"/>
              </a:rPr>
              <a:t>LINE</a:t>
            </a:r>
            <a:r>
              <a:rPr lang="ja-JP" altLang="en-US" sz="3600">
                <a:latin typeface="メイリオ" panose="020B0604030504040204" pitchFamily="34" charset="-128"/>
                <a:ea typeface="メイリオ" panose="020B0604030504040204" pitchFamily="34" charset="-128"/>
              </a:rPr>
              <a:t>公式アカウント</a:t>
            </a:r>
            <a:endParaRPr lang="en-US" altLang="ja-JP" sz="3600" dirty="0">
              <a:latin typeface="メイリオ" panose="020B0604030504040204" pitchFamily="34" charset="-128"/>
              <a:ea typeface="メイリオ" panose="020B0604030504040204" pitchFamily="34" charset="-128"/>
            </a:endParaRPr>
          </a:p>
          <a:p>
            <a:pPr>
              <a:spcBef>
                <a:spcPct val="0"/>
              </a:spcBef>
            </a:pPr>
            <a:r>
              <a:rPr lang="ja-JP" altLang="en-US" sz="3600"/>
              <a:t>プラン変更についての上申・社内稟議サポート資料</a:t>
            </a:r>
            <a:r>
              <a:rPr lang="en-US" altLang="ja-JP" sz="1800" dirty="0"/>
              <a:t>(v1.0)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496;g8166c02554_2_0">
            <a:extLst>
              <a:ext uri="{FF2B5EF4-FFF2-40B4-BE49-F238E27FC236}">
                <a16:creationId xmlns:a16="http://schemas.microsoft.com/office/drawing/2014/main" id="{15256391-35E3-FD41-5478-401C23BF4FB9}"/>
              </a:ext>
            </a:extLst>
          </p:cNvPr>
          <p:cNvSpPr/>
          <p:nvPr/>
        </p:nvSpPr>
        <p:spPr>
          <a:xfrm>
            <a:off x="635058" y="1002504"/>
            <a:ext cx="2837486" cy="59384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00"/>
              </a:spcBef>
              <a:spcAft>
                <a:spcPts val="0"/>
              </a:spcAft>
              <a:buClr>
                <a:srgbClr val="00B900"/>
              </a:buClr>
              <a:buSzTx/>
              <a:buFontTx/>
              <a:buNone/>
              <a:tabLst/>
              <a:defRPr/>
            </a:pPr>
            <a:r>
              <a:rPr kumimoji="1" lang="en" altLang="ja-JP" sz="14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LINE</a:t>
            </a:r>
            <a:r>
              <a:rPr kumimoji="1" lang="ja-JP" altLang="en-US" sz="1400" b="0"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を通じて配布できる電子クーポンを作成する機能です</a:t>
            </a:r>
            <a:r>
              <a:rPr kumimoji="1" lang="ja-JP" altLang="en-US" sz="1400" b="0"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。作成したクーポンはメッセージ・</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LINE VOOM</a:t>
            </a:r>
            <a:r>
              <a:rPr kumimoji="1" lang="ja-JP" altLang="en-US" sz="1400" b="0"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・応答メッセージなどで配信・投稿が可能で、来店促進などに利用することも可能です。</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p:txBody>
      </p:sp>
      <p:sp>
        <p:nvSpPr>
          <p:cNvPr id="20" name="Google Shape;496;g8166c02554_2_0">
            <a:extLst>
              <a:ext uri="{FF2B5EF4-FFF2-40B4-BE49-F238E27FC236}">
                <a16:creationId xmlns:a16="http://schemas.microsoft.com/office/drawing/2014/main" id="{F9A15FEE-3512-5C7E-A8C4-2CD50DA3335B}"/>
              </a:ext>
            </a:extLst>
          </p:cNvPr>
          <p:cNvSpPr/>
          <p:nvPr/>
        </p:nvSpPr>
        <p:spPr>
          <a:xfrm>
            <a:off x="4120611" y="1002504"/>
            <a:ext cx="3097849" cy="59384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00"/>
              </a:spcBef>
              <a:spcAft>
                <a:spcPts val="0"/>
              </a:spcAft>
              <a:buClr>
                <a:srgbClr val="00B900"/>
              </a:buClr>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商品購入やサービス利用・来店などのインセンティブとして、デジタルのポイントを</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LINE</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上で発行・管理できる機能です。ポイントの段階に応じてインセンティブを設定することも可能です。</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p:txBody>
      </p:sp>
      <p:sp>
        <p:nvSpPr>
          <p:cNvPr id="21" name="Google Shape;496;g8166c02554_2_0">
            <a:extLst>
              <a:ext uri="{FF2B5EF4-FFF2-40B4-BE49-F238E27FC236}">
                <a16:creationId xmlns:a16="http://schemas.microsoft.com/office/drawing/2014/main" id="{DD1B9803-0AC3-0CD1-54D8-2BB63F2B60C5}"/>
              </a:ext>
            </a:extLst>
          </p:cNvPr>
          <p:cNvSpPr/>
          <p:nvPr/>
        </p:nvSpPr>
        <p:spPr>
          <a:xfrm>
            <a:off x="8432452" y="1002504"/>
            <a:ext cx="2837488" cy="59384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00"/>
              </a:spcBef>
              <a:spcAft>
                <a:spcPts val="0"/>
              </a:spcAft>
              <a:buClr>
                <a:srgbClr val="00B900"/>
              </a:buClr>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メイリオ" panose="020B0604030504040204" pitchFamily="34" charset="-128"/>
                <a:cs typeface="+mn-cs"/>
              </a:rPr>
              <a:t>投票形式やアンケート形式でユーザーの嗜好や意見を集められる機能です。自社商品・サービスの調査などマーケティングに役立つデータを取得することが可能です。</a:t>
            </a:r>
          </a:p>
          <a:p>
            <a:pPr marL="0" marR="0" lvl="0" indent="0" algn="l" defTabSz="914400" rtl="0" eaLnBrk="1" fontAlgn="auto" latinLnBrk="0" hangingPunct="1">
              <a:lnSpc>
                <a:spcPct val="100000"/>
              </a:lnSpc>
              <a:spcBef>
                <a:spcPts val="300"/>
              </a:spcBef>
              <a:spcAft>
                <a:spcPts val="0"/>
              </a:spcAft>
              <a:buClr>
                <a:srgbClr val="00B900"/>
              </a:buClr>
              <a:buSzTx/>
              <a:buFontTx/>
              <a:buNone/>
              <a:tabLst/>
              <a:defRPr/>
            </a:pP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p:txBody>
      </p:sp>
      <p:pic>
        <p:nvPicPr>
          <p:cNvPr id="7" name="図 6" descr="グラフィカル ユーザー インターフェイス, アプリケーション&#10;&#10;自動的に生成された説明">
            <a:extLst>
              <a:ext uri="{FF2B5EF4-FFF2-40B4-BE49-F238E27FC236}">
                <a16:creationId xmlns:a16="http://schemas.microsoft.com/office/drawing/2014/main" id="{A4A714C9-9725-F860-69E9-5B7343BD36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7792" y="2932667"/>
            <a:ext cx="3630040" cy="2381336"/>
          </a:xfrm>
          <a:prstGeom prst="rect">
            <a:avLst/>
          </a:prstGeom>
        </p:spPr>
      </p:pic>
      <p:sp>
        <p:nvSpPr>
          <p:cNvPr id="10" name="タイトル 1">
            <a:extLst>
              <a:ext uri="{FF2B5EF4-FFF2-40B4-BE49-F238E27FC236}">
                <a16:creationId xmlns:a16="http://schemas.microsoft.com/office/drawing/2014/main" id="{92B80ED3-C06A-B869-69E7-0BC2BDBD242C}"/>
              </a:ext>
            </a:extLst>
          </p:cNvPr>
          <p:cNvSpPr txBox="1">
            <a:spLocks/>
          </p:cNvSpPr>
          <p:nvPr/>
        </p:nvSpPr>
        <p:spPr>
          <a:xfrm>
            <a:off x="7903389" y="575635"/>
            <a:ext cx="3540378" cy="564262"/>
          </a:xfrm>
          <a:prstGeom prst="rect">
            <a:avLst/>
          </a:prstGeom>
        </p:spPr>
        <p:txBody>
          <a:bodyPr lIns="0" tIns="0" rIns="0" bIns="0" anchor="t">
            <a:noAutofit/>
          </a:bodyPr>
          <a:lstStyle>
            <a:lvl1pPr algn="l" defTabSz="914400" rtl="0" eaLnBrk="1" latinLnBrk="0" hangingPunct="1">
              <a:lnSpc>
                <a:spcPct val="100000"/>
              </a:lnSpc>
              <a:spcBef>
                <a:spcPct val="0"/>
              </a:spcBef>
              <a:buNone/>
              <a:defRPr kumimoji="1" sz="2800" b="1" i="0" kern="1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stStyle>
          <a:p>
            <a:br>
              <a:rPr lang="ja-JP" altLang="en-US"/>
            </a:br>
            <a:endParaRPr lang="ja-JP" altLang="en-US" dirty="0"/>
          </a:p>
        </p:txBody>
      </p:sp>
      <p:sp>
        <p:nvSpPr>
          <p:cNvPr id="5" name="タイトル 4">
            <a:extLst>
              <a:ext uri="{FF2B5EF4-FFF2-40B4-BE49-F238E27FC236}">
                <a16:creationId xmlns:a16="http://schemas.microsoft.com/office/drawing/2014/main" id="{D9BDD6AD-DAD6-E06F-6255-4E3A17353A9B}"/>
              </a:ext>
            </a:extLst>
          </p:cNvPr>
          <p:cNvSpPr>
            <a:spLocks noGrp="1"/>
          </p:cNvSpPr>
          <p:nvPr>
            <p:ph type="ctrTitle"/>
          </p:nvPr>
        </p:nvSpPr>
        <p:spPr>
          <a:xfrm>
            <a:off x="587376" y="583184"/>
            <a:ext cx="2417081" cy="564262"/>
          </a:xfrm>
        </p:spPr>
        <p:txBody>
          <a:bodyPr/>
          <a:lstStyle/>
          <a:p>
            <a:r>
              <a:rPr lang="en-US" altLang="ja-JP" dirty="0"/>
              <a:t>②</a:t>
            </a:r>
            <a:r>
              <a:rPr lang="ja-JP" altLang="en-US"/>
              <a:t>クーポン</a:t>
            </a:r>
          </a:p>
        </p:txBody>
      </p:sp>
      <p:sp>
        <p:nvSpPr>
          <p:cNvPr id="6" name="タイトル 4">
            <a:extLst>
              <a:ext uri="{FF2B5EF4-FFF2-40B4-BE49-F238E27FC236}">
                <a16:creationId xmlns:a16="http://schemas.microsoft.com/office/drawing/2014/main" id="{591C0F03-0FD0-DA71-6F01-5DCF38A4069D}"/>
              </a:ext>
            </a:extLst>
          </p:cNvPr>
          <p:cNvSpPr txBox="1">
            <a:spLocks/>
          </p:cNvSpPr>
          <p:nvPr/>
        </p:nvSpPr>
        <p:spPr>
          <a:xfrm>
            <a:off x="4058977" y="583184"/>
            <a:ext cx="3268987" cy="564262"/>
          </a:xfrm>
          <a:prstGeom prst="rect">
            <a:avLst/>
          </a:prstGeom>
        </p:spPr>
        <p:txBody>
          <a:bodyPr lIns="0" tIns="0" rIns="0" bIns="0" anchor="t">
            <a:noAutofit/>
          </a:bodyPr>
          <a:lstStyle>
            <a:lvl1pPr algn="l" rtl="0" eaLnBrk="0" fontAlgn="base" hangingPunct="0">
              <a:lnSpc>
                <a:spcPct val="100000"/>
              </a:lnSpc>
              <a:spcBef>
                <a:spcPct val="0"/>
              </a:spcBef>
              <a:spcAft>
                <a:spcPct val="0"/>
              </a:spcAft>
              <a:defRPr kumimoji="1" sz="2800" b="1" i="0" kern="1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2pPr>
            <a:lvl3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3pPr>
            <a:lvl4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4pPr>
            <a:lvl5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5pPr>
            <a:lvl6pPr marL="4572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6pPr>
            <a:lvl7pPr marL="9144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7pPr>
            <a:lvl8pPr marL="13716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8pPr>
            <a:lvl9pPr marL="18288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9pPr>
          </a:lstStyle>
          <a:p>
            <a:r>
              <a:rPr lang="en-US" altLang="ja-JP" dirty="0"/>
              <a:t>③</a:t>
            </a:r>
            <a:r>
              <a:rPr lang="ja-JP" altLang="en-US"/>
              <a:t>ショップカード</a:t>
            </a:r>
          </a:p>
        </p:txBody>
      </p:sp>
      <p:sp>
        <p:nvSpPr>
          <p:cNvPr id="13" name="タイトル 4">
            <a:extLst>
              <a:ext uri="{FF2B5EF4-FFF2-40B4-BE49-F238E27FC236}">
                <a16:creationId xmlns:a16="http://schemas.microsoft.com/office/drawing/2014/main" id="{78FDA67C-15E7-912D-9048-5CBEA6E51FC7}"/>
              </a:ext>
            </a:extLst>
          </p:cNvPr>
          <p:cNvSpPr txBox="1">
            <a:spLocks/>
          </p:cNvSpPr>
          <p:nvPr/>
        </p:nvSpPr>
        <p:spPr>
          <a:xfrm>
            <a:off x="8402333" y="549219"/>
            <a:ext cx="3268987" cy="564262"/>
          </a:xfrm>
          <a:prstGeom prst="rect">
            <a:avLst/>
          </a:prstGeom>
        </p:spPr>
        <p:txBody>
          <a:bodyPr lIns="0" tIns="0" rIns="0" bIns="0" anchor="t">
            <a:noAutofit/>
          </a:bodyPr>
          <a:lstStyle>
            <a:lvl1pPr algn="l" rtl="0" eaLnBrk="0" fontAlgn="base" hangingPunct="0">
              <a:lnSpc>
                <a:spcPct val="100000"/>
              </a:lnSpc>
              <a:spcBef>
                <a:spcPct val="0"/>
              </a:spcBef>
              <a:spcAft>
                <a:spcPct val="0"/>
              </a:spcAft>
              <a:defRPr kumimoji="1" sz="2800" b="1" i="0" kern="1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2pPr>
            <a:lvl3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3pPr>
            <a:lvl4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4pPr>
            <a:lvl5pPr algn="l" rtl="0" eaLnBrk="0" fontAlgn="base" hangingPunct="0">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5pPr>
            <a:lvl6pPr marL="4572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6pPr>
            <a:lvl7pPr marL="9144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7pPr>
            <a:lvl8pPr marL="13716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8pPr>
            <a:lvl9pPr marL="1828800" algn="l" rtl="0" fontAlgn="base">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34" charset="-128"/>
              </a:defRPr>
            </a:lvl9pPr>
          </a:lstStyle>
          <a:p>
            <a:r>
              <a:rPr lang="en-US" altLang="ja-JP" dirty="0"/>
              <a:t>④</a:t>
            </a:r>
            <a:r>
              <a:rPr lang="ja-JP" altLang="en-US"/>
              <a:t>リサーチ</a:t>
            </a:r>
          </a:p>
        </p:txBody>
      </p:sp>
      <p:sp>
        <p:nvSpPr>
          <p:cNvPr id="19" name="Round Same Side Corner Rectangle 29">
            <a:extLst>
              <a:ext uri="{FF2B5EF4-FFF2-40B4-BE49-F238E27FC236}">
                <a16:creationId xmlns:a16="http://schemas.microsoft.com/office/drawing/2014/main" id="{E2DB8F2D-82FE-DF66-918D-3ADD40AC8E7E}"/>
              </a:ext>
            </a:extLst>
          </p:cNvPr>
          <p:cNvSpPr/>
          <p:nvPr/>
        </p:nvSpPr>
        <p:spPr>
          <a:xfrm>
            <a:off x="4210456" y="2719442"/>
            <a:ext cx="1471887" cy="3492500"/>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 Same Side Corner Rectangle 29">
            <a:extLst>
              <a:ext uri="{FF2B5EF4-FFF2-40B4-BE49-F238E27FC236}">
                <a16:creationId xmlns:a16="http://schemas.microsoft.com/office/drawing/2014/main" id="{A6464D9B-E509-BAC8-C011-D73D63C5B636}"/>
              </a:ext>
            </a:extLst>
          </p:cNvPr>
          <p:cNvSpPr/>
          <p:nvPr/>
        </p:nvSpPr>
        <p:spPr>
          <a:xfrm>
            <a:off x="5807900" y="2719442"/>
            <a:ext cx="1471887" cy="3492500"/>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図 26" descr="グラフィカル ユーザー インターフェイス, テキスト, アプリケーション&#10;&#10;自動的に生成された説明">
            <a:extLst>
              <a:ext uri="{FF2B5EF4-FFF2-40B4-BE49-F238E27FC236}">
                <a16:creationId xmlns:a16="http://schemas.microsoft.com/office/drawing/2014/main" id="{FB981617-8652-A509-FBD6-C0E43DDDCC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9226" y="2859745"/>
            <a:ext cx="1349234" cy="3211894"/>
          </a:xfrm>
          <a:prstGeom prst="rect">
            <a:avLst/>
          </a:prstGeom>
        </p:spPr>
      </p:pic>
      <p:pic>
        <p:nvPicPr>
          <p:cNvPr id="31" name="図 30" descr="グラフィカル ユーザー インターフェイス&#10;&#10;自動的に生成された説明">
            <a:extLst>
              <a:ext uri="{FF2B5EF4-FFF2-40B4-BE49-F238E27FC236}">
                <a16:creationId xmlns:a16="http://schemas.microsoft.com/office/drawing/2014/main" id="{253856C5-51FA-FD70-13E3-7FDE74CCED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5525" y="2859745"/>
            <a:ext cx="1251220" cy="3211894"/>
          </a:xfrm>
          <a:prstGeom prst="rect">
            <a:avLst/>
          </a:prstGeom>
        </p:spPr>
      </p:pic>
      <p:sp>
        <p:nvSpPr>
          <p:cNvPr id="32" name="Round Same Side Corner Rectangle 29">
            <a:extLst>
              <a:ext uri="{FF2B5EF4-FFF2-40B4-BE49-F238E27FC236}">
                <a16:creationId xmlns:a16="http://schemas.microsoft.com/office/drawing/2014/main" id="{4CB453DC-ADE4-A0DC-7E92-69678E9889A3}"/>
              </a:ext>
            </a:extLst>
          </p:cNvPr>
          <p:cNvSpPr/>
          <p:nvPr/>
        </p:nvSpPr>
        <p:spPr>
          <a:xfrm>
            <a:off x="8076134" y="2719442"/>
            <a:ext cx="1849103" cy="2677158"/>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図 32" descr="グラフィカル ユーザー インターフェイス, アプリケーション, Teams&#10;&#10;自動的に生成された説明">
            <a:extLst>
              <a:ext uri="{FF2B5EF4-FFF2-40B4-BE49-F238E27FC236}">
                <a16:creationId xmlns:a16="http://schemas.microsoft.com/office/drawing/2014/main" id="{A8AE20A6-7427-9E3C-C3D6-051E711377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26294" y="2932668"/>
            <a:ext cx="1722662" cy="2381336"/>
          </a:xfrm>
          <a:prstGeom prst="rect">
            <a:avLst/>
          </a:prstGeom>
        </p:spPr>
      </p:pic>
      <p:sp>
        <p:nvSpPr>
          <p:cNvPr id="34" name="Round Same Side Corner Rectangle 29">
            <a:extLst>
              <a:ext uri="{FF2B5EF4-FFF2-40B4-BE49-F238E27FC236}">
                <a16:creationId xmlns:a16="http://schemas.microsoft.com/office/drawing/2014/main" id="{FF52F0A0-F7BC-F4E3-A99C-F8D3882AA7F3}"/>
              </a:ext>
            </a:extLst>
          </p:cNvPr>
          <p:cNvSpPr/>
          <p:nvPr/>
        </p:nvSpPr>
        <p:spPr>
          <a:xfrm>
            <a:off x="10014977" y="2719442"/>
            <a:ext cx="2012400" cy="2677158"/>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図 34">
            <a:extLst>
              <a:ext uri="{FF2B5EF4-FFF2-40B4-BE49-F238E27FC236}">
                <a16:creationId xmlns:a16="http://schemas.microsoft.com/office/drawing/2014/main" id="{F7815E38-C6D7-5E4E-7461-30F8CF20116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95105" y="2899610"/>
            <a:ext cx="1849103" cy="2677158"/>
          </a:xfrm>
          <a:prstGeom prst="rect">
            <a:avLst/>
          </a:prstGeom>
          <a:ln>
            <a:noFill/>
          </a:ln>
        </p:spPr>
      </p:pic>
    </p:spTree>
    <p:extLst>
      <p:ext uri="{BB962C8B-B14F-4D97-AF65-F5344CB8AC3E}">
        <p14:creationId xmlns:p14="http://schemas.microsoft.com/office/powerpoint/2010/main" val="429024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587376" y="583184"/>
            <a:ext cx="5508623" cy="564262"/>
          </a:xfrm>
        </p:spPr>
        <p:txBody>
          <a:bodyPr/>
          <a:lstStyle/>
          <a:p>
            <a:r>
              <a:rPr lang="en-US" altLang="ja-JP" dirty="0"/>
              <a:t>⑤LINE</a:t>
            </a:r>
            <a:r>
              <a:rPr lang="ja-JP" altLang="en-US" dirty="0"/>
              <a:t>チャット</a:t>
            </a:r>
            <a:br>
              <a:rPr lang="ja-JP" altLang="en-US" dirty="0"/>
            </a:br>
            <a:endParaRPr kumimoji="1" lang="ja-JP" altLang="en-US" dirty="0"/>
          </a:p>
        </p:txBody>
      </p:sp>
      <p:sp>
        <p:nvSpPr>
          <p:cNvPr id="5" name="テキスト プレースホルダー 4"/>
          <p:cNvSpPr>
            <a:spLocks noGrp="1"/>
          </p:cNvSpPr>
          <p:nvPr>
            <p:ph type="body" sz="quarter" idx="10"/>
          </p:nvPr>
        </p:nvSpPr>
        <p:spPr>
          <a:xfrm>
            <a:off x="587375" y="1098189"/>
            <a:ext cx="5167696" cy="792088"/>
          </a:xfrm>
        </p:spPr>
        <p:txBody>
          <a:bodyPr/>
          <a:lstStyle/>
          <a:p>
            <a:r>
              <a:rPr lang="ja-JP" altLang="en-US" dirty="0"/>
              <a:t>ユーザーからの商品やサービスに対する問い合わせ対応などをチャットでやりとりが可能です。画像の送信や複数のユーザーとグループチャット対応もできます。</a:t>
            </a:r>
          </a:p>
          <a:p>
            <a:endParaRPr kumimoji="1" lang="ja-JP" altLang="en-US" dirty="0"/>
          </a:p>
        </p:txBody>
      </p:sp>
      <p:sp>
        <p:nvSpPr>
          <p:cNvPr id="2" name="テキスト ボックス 1">
            <a:extLst>
              <a:ext uri="{FF2B5EF4-FFF2-40B4-BE49-F238E27FC236}">
                <a16:creationId xmlns:a16="http://schemas.microsoft.com/office/drawing/2014/main" id="{4B3FD003-5024-F5D3-EAD1-6A3E12653FD0}"/>
              </a:ext>
            </a:extLst>
          </p:cNvPr>
          <p:cNvSpPr txBox="1"/>
          <p:nvPr/>
        </p:nvSpPr>
        <p:spPr>
          <a:xfrm>
            <a:off x="117128" y="6245070"/>
            <a:ext cx="5814681" cy="46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ko-KR"/>
            </a:defPPr>
            <a:lvl1pPr>
              <a:lnSpc>
                <a:spcPct val="110000"/>
              </a:lnSpc>
              <a:spcBef>
                <a:spcPct val="20000"/>
              </a:spcBef>
              <a:buFont typeface="Arial" charset="0"/>
              <a:defRPr kumimoji="1" sz="1050">
                <a:solidFill>
                  <a:srgbClr val="FF6851"/>
                </a:solidFill>
                <a:latin typeface="Hiragino Sans W4" panose="020B0400000000000000" pitchFamily="34" charset="-128"/>
                <a:ea typeface="Hiragino Sans W4" panose="020B0400000000000000" pitchFamily="34" charset="-128"/>
              </a:defRPr>
            </a:lvl1pPr>
            <a:lvl2pPr marL="742950" indent="-285750">
              <a:spcBef>
                <a:spcPct val="20000"/>
              </a:spcBef>
              <a:buFont typeface="Arial" charset="0"/>
              <a:defRPr kumimoji="1">
                <a:latin typeface="メイリオ" charset="-128"/>
                <a:ea typeface="メイリオ" charset="-128"/>
              </a:defRPr>
            </a:lvl2pPr>
            <a:lvl3pPr marL="1143000" indent="-228600">
              <a:spcBef>
                <a:spcPct val="20000"/>
              </a:spcBef>
              <a:buFont typeface="Arial" charset="0"/>
              <a:defRPr kumimoji="1">
                <a:latin typeface="メイリオ" charset="-128"/>
                <a:ea typeface="メイリオ" charset="-128"/>
              </a:defRPr>
            </a:lvl3pPr>
            <a:lvl4pPr marL="1600200" indent="-228600">
              <a:spcBef>
                <a:spcPct val="20000"/>
              </a:spcBef>
              <a:buFont typeface="Arial" charset="0"/>
              <a:defRPr kumimoji="1">
                <a:latin typeface="メイリオ" charset="-128"/>
                <a:ea typeface="メイリオ" charset="-128"/>
              </a:defRPr>
            </a:lvl4pPr>
            <a:lvl5pPr marL="2057400" indent="-228600">
              <a:spcBef>
                <a:spcPct val="20000"/>
              </a:spcBef>
              <a:buFont typeface="Arial" charset="0"/>
              <a:defRPr kumimoji="1">
                <a:latin typeface="メイリオ" charset="-128"/>
                <a:ea typeface="メイリオ" charset="-128"/>
              </a:defRPr>
            </a:lvl5pPr>
            <a:lvl6pPr marL="2514600" indent="-228600" defTabSz="457200" eaLnBrk="0" fontAlgn="base" hangingPunct="0">
              <a:spcBef>
                <a:spcPct val="20000"/>
              </a:spcBef>
              <a:spcAft>
                <a:spcPct val="0"/>
              </a:spcAft>
              <a:buFont typeface="Arial" charset="0"/>
              <a:defRPr kumimoji="1">
                <a:latin typeface="メイリオ" charset="-128"/>
                <a:ea typeface="メイリオ" charset="-128"/>
              </a:defRPr>
            </a:lvl6pPr>
            <a:lvl7pPr marL="2971800" indent="-228600" defTabSz="457200" eaLnBrk="0" fontAlgn="base" hangingPunct="0">
              <a:spcBef>
                <a:spcPct val="20000"/>
              </a:spcBef>
              <a:spcAft>
                <a:spcPct val="0"/>
              </a:spcAft>
              <a:buFont typeface="Arial" charset="0"/>
              <a:defRPr kumimoji="1">
                <a:latin typeface="メイリオ" charset="-128"/>
                <a:ea typeface="メイリオ" charset="-128"/>
              </a:defRPr>
            </a:lvl7pPr>
            <a:lvl8pPr marL="3429000" indent="-228600" defTabSz="457200" eaLnBrk="0" fontAlgn="base" hangingPunct="0">
              <a:spcBef>
                <a:spcPct val="20000"/>
              </a:spcBef>
              <a:spcAft>
                <a:spcPct val="0"/>
              </a:spcAft>
              <a:buFont typeface="Arial" charset="0"/>
              <a:defRPr kumimoji="1">
                <a:latin typeface="メイリオ" charset="-128"/>
                <a:ea typeface="メイリオ" charset="-128"/>
              </a:defRPr>
            </a:lvl8pPr>
            <a:lvl9pPr marL="3886200" indent="-228600" defTabSz="457200" eaLnBrk="0" fontAlgn="base" hangingPunct="0">
              <a:spcBef>
                <a:spcPct val="20000"/>
              </a:spcBef>
              <a:spcAft>
                <a:spcPct val="0"/>
              </a:spcAft>
              <a:buFont typeface="Arial" charset="0"/>
              <a:defRPr kumimoji="1">
                <a:latin typeface="メイリオ" charset="-128"/>
                <a:ea typeface="メイリオ" charset="-128"/>
              </a:defRPr>
            </a:lvl9pPr>
          </a:lstStyle>
          <a:p>
            <a:pPr marL="0" marR="0" lvl="0" indent="0" algn="r" defTabSz="914400" rtl="0" eaLnBrk="1" fontAlgn="auto" latinLnBrk="0" hangingPunct="1">
              <a:lnSpc>
                <a:spcPct val="110000"/>
              </a:lnSpc>
              <a:spcBef>
                <a:spcPct val="20000"/>
              </a:spcBef>
              <a:spcAft>
                <a:spcPts val="0"/>
              </a:spcAft>
              <a:buClrTx/>
              <a:buSzTx/>
              <a:buFont typeface="Arial" charset="0"/>
              <a:buNone/>
              <a:tabLst/>
              <a:defRPr/>
            </a:pPr>
            <a:r>
              <a:rPr kumimoji="1" lang="en-US" altLang="ja-JP"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mn-cs"/>
              </a:rPr>
              <a:t>※</a:t>
            </a:r>
            <a:r>
              <a:rPr kumimoji="1" lang="ja-JP" altLang="en-US" sz="900" b="0" i="0" u="none" strike="noStrike" kern="1200" cap="none" spc="0" normalizeH="0" baseline="0" noProof="0">
                <a:ln>
                  <a:noFill/>
                </a:ln>
                <a:solidFill>
                  <a:schemeClr val="accent4"/>
                </a:solidFill>
                <a:effectLst/>
                <a:uLnTx/>
                <a:uFillTx/>
                <a:latin typeface="Meiryo" panose="020B0604030504040204" pitchFamily="34" charset="-128"/>
                <a:ea typeface="Meiryo" panose="020B0604030504040204" pitchFamily="34" charset="-128"/>
                <a:cs typeface="+mn-cs"/>
              </a:rPr>
              <a:t>ご利用状況により（</a:t>
            </a:r>
            <a:r>
              <a:rPr kumimoji="1" lang="en-US" altLang="ja-JP"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mn-cs"/>
              </a:rPr>
              <a:t>LINE</a:t>
            </a:r>
            <a:r>
              <a:rPr kumimoji="1" lang="ja-JP" altLang="en-US"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mn-cs"/>
              </a:rPr>
              <a:t>チャットに</a:t>
            </a:r>
            <a:r>
              <a:rPr kumimoji="1" lang="ja-JP" altLang="en-US" sz="900" b="0" i="0" u="none" strike="noStrike" kern="1200" cap="none" spc="0" normalizeH="0" baseline="0" noProof="0">
                <a:ln>
                  <a:noFill/>
                </a:ln>
                <a:solidFill>
                  <a:schemeClr val="accent4"/>
                </a:solidFill>
                <a:effectLst/>
                <a:uLnTx/>
                <a:uFillTx/>
                <a:latin typeface="Meiryo" panose="020B0604030504040204" pitchFamily="34" charset="-128"/>
                <a:ea typeface="Meiryo" panose="020B0604030504040204" pitchFamily="34" charset="-128"/>
                <a:cs typeface="+mn-cs"/>
              </a:rPr>
              <a:t>限りません）</a:t>
            </a:r>
            <a:r>
              <a:rPr kumimoji="1" lang="en-US" altLang="ja-JP"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mn-cs"/>
              </a:rPr>
              <a:t>LINE</a:t>
            </a:r>
            <a:r>
              <a:rPr kumimoji="1" lang="ja-JP" altLang="en-US"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mn-cs"/>
              </a:rPr>
              <a:t>チャットの利用を制限する場合があります。</a:t>
            </a:r>
            <a:endParaRPr kumimoji="1" lang="en-US" altLang="ja-JP"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mn-cs"/>
            </a:endParaRPr>
          </a:p>
        </p:txBody>
      </p:sp>
      <p:sp>
        <p:nvSpPr>
          <p:cNvPr id="11" name="Round Same Side Corner Rectangle 29">
            <a:extLst>
              <a:ext uri="{FF2B5EF4-FFF2-40B4-BE49-F238E27FC236}">
                <a16:creationId xmlns:a16="http://schemas.microsoft.com/office/drawing/2014/main" id="{33D0F305-C7C1-6556-1AE8-3FD4767AE7CA}"/>
              </a:ext>
            </a:extLst>
          </p:cNvPr>
          <p:cNvSpPr/>
          <p:nvPr/>
        </p:nvSpPr>
        <p:spPr>
          <a:xfrm>
            <a:off x="6362699" y="2263204"/>
            <a:ext cx="2484009" cy="4011612"/>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図 11">
            <a:extLst>
              <a:ext uri="{FF2B5EF4-FFF2-40B4-BE49-F238E27FC236}">
                <a16:creationId xmlns:a16="http://schemas.microsoft.com/office/drawing/2014/main" id="{94A3EF46-2367-9DF7-E413-0715FC66F6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942" y="2501844"/>
            <a:ext cx="2061521" cy="3772972"/>
          </a:xfrm>
          <a:prstGeom prst="rect">
            <a:avLst/>
          </a:prstGeom>
        </p:spPr>
      </p:pic>
      <p:sp>
        <p:nvSpPr>
          <p:cNvPr id="26" name="Round Same Side Corner Rectangle 29">
            <a:extLst>
              <a:ext uri="{FF2B5EF4-FFF2-40B4-BE49-F238E27FC236}">
                <a16:creationId xmlns:a16="http://schemas.microsoft.com/office/drawing/2014/main" id="{7FE1ADC5-F305-A706-604F-E975E3474022}"/>
              </a:ext>
            </a:extLst>
          </p:cNvPr>
          <p:cNvSpPr/>
          <p:nvPr/>
        </p:nvSpPr>
        <p:spPr>
          <a:xfrm>
            <a:off x="8983011" y="2263204"/>
            <a:ext cx="2484009" cy="4011612"/>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図 26">
            <a:extLst>
              <a:ext uri="{FF2B5EF4-FFF2-40B4-BE49-F238E27FC236}">
                <a16:creationId xmlns:a16="http://schemas.microsoft.com/office/drawing/2014/main" id="{B37A68CD-A125-1E61-6F26-1020C899FD33}"/>
              </a:ext>
            </a:extLst>
          </p:cNvPr>
          <p:cNvPicPr>
            <a:picLocks noChangeAspect="1"/>
          </p:cNvPicPr>
          <p:nvPr/>
        </p:nvPicPr>
        <p:blipFill>
          <a:blip r:embed="rId4"/>
          <a:stretch>
            <a:fillRect/>
          </a:stretch>
        </p:blipFill>
        <p:spPr>
          <a:xfrm>
            <a:off x="9183615" y="2501844"/>
            <a:ext cx="2082800" cy="3771900"/>
          </a:xfrm>
          <a:prstGeom prst="rect">
            <a:avLst/>
          </a:prstGeom>
        </p:spPr>
      </p:pic>
      <p:pic>
        <p:nvPicPr>
          <p:cNvPr id="29" name="図 28" descr="図形&#10;&#10;低い精度で自動的に生成された説明">
            <a:extLst>
              <a:ext uri="{FF2B5EF4-FFF2-40B4-BE49-F238E27FC236}">
                <a16:creationId xmlns:a16="http://schemas.microsoft.com/office/drawing/2014/main" id="{8CC74DE8-A0D5-7BDC-4333-854051D09A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051" y="3865579"/>
            <a:ext cx="3049757" cy="2046288"/>
          </a:xfrm>
          <a:prstGeom prst="rect">
            <a:avLst/>
          </a:prstGeom>
        </p:spPr>
      </p:pic>
      <p:sp>
        <p:nvSpPr>
          <p:cNvPr id="31" name="Round Same Side Corner Rectangle 29">
            <a:extLst>
              <a:ext uri="{FF2B5EF4-FFF2-40B4-BE49-F238E27FC236}">
                <a16:creationId xmlns:a16="http://schemas.microsoft.com/office/drawing/2014/main" id="{8B64F600-ABE3-D089-5574-23DDA2CE3822}"/>
              </a:ext>
            </a:extLst>
          </p:cNvPr>
          <p:cNvSpPr/>
          <p:nvPr/>
        </p:nvSpPr>
        <p:spPr>
          <a:xfrm>
            <a:off x="3664330" y="2348428"/>
            <a:ext cx="2023634" cy="3671888"/>
          </a:xfrm>
          <a:prstGeom prst="round2SameRect">
            <a:avLst>
              <a:gd name="adj1" fmla="val 1019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図 29"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FEB9985-E340-1F7F-F6B5-F6BD2657E2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1373" y="2482204"/>
            <a:ext cx="1649547" cy="3537040"/>
          </a:xfrm>
          <a:prstGeom prst="rect">
            <a:avLst/>
          </a:prstGeom>
          <a:ln>
            <a:noFill/>
          </a:ln>
        </p:spPr>
      </p:pic>
      <p:sp>
        <p:nvSpPr>
          <p:cNvPr id="4" name="タイトル 2">
            <a:extLst>
              <a:ext uri="{FF2B5EF4-FFF2-40B4-BE49-F238E27FC236}">
                <a16:creationId xmlns:a16="http://schemas.microsoft.com/office/drawing/2014/main" id="{1E758107-E6DC-4EB9-7B91-92BCB16F8338}"/>
              </a:ext>
            </a:extLst>
          </p:cNvPr>
          <p:cNvSpPr txBox="1">
            <a:spLocks/>
          </p:cNvSpPr>
          <p:nvPr/>
        </p:nvSpPr>
        <p:spPr>
          <a:xfrm>
            <a:off x="6104772" y="583184"/>
            <a:ext cx="5508623" cy="564262"/>
          </a:xfrm>
          <a:prstGeom prst="rect">
            <a:avLst/>
          </a:prstGeom>
        </p:spPr>
        <p:txBody>
          <a:bodyPr lIns="0" tIns="0" rIns="0" bIns="0" anchor="t">
            <a:noAutofit/>
          </a:bodyPr>
          <a:lstStyle>
            <a:lvl1pPr algn="l" defTabSz="914400" rtl="0" eaLnBrk="1" latinLnBrk="0" hangingPunct="1">
              <a:lnSpc>
                <a:spcPct val="100000"/>
              </a:lnSpc>
              <a:spcBef>
                <a:spcPct val="0"/>
              </a:spcBef>
              <a:buNone/>
              <a:defRPr kumimoji="1" sz="2800" b="1" i="0" kern="1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⑥LINE</a:t>
            </a:r>
            <a:r>
              <a:rPr lang="ja-JP" altLang="en-US"/>
              <a:t>コール</a:t>
            </a:r>
            <a:br>
              <a:rPr lang="ja-JP" altLang="en-US"/>
            </a:br>
            <a:endParaRPr lang="ja-JP" altLang="en-US" dirty="0"/>
          </a:p>
        </p:txBody>
      </p:sp>
      <p:sp>
        <p:nvSpPr>
          <p:cNvPr id="6" name="テキスト プレースホルダー 4">
            <a:extLst>
              <a:ext uri="{FF2B5EF4-FFF2-40B4-BE49-F238E27FC236}">
                <a16:creationId xmlns:a16="http://schemas.microsoft.com/office/drawing/2014/main" id="{3F353FC4-D712-ECDF-D808-DCD48F466F76}"/>
              </a:ext>
            </a:extLst>
          </p:cNvPr>
          <p:cNvSpPr txBox="1">
            <a:spLocks/>
          </p:cNvSpPr>
          <p:nvPr/>
        </p:nvSpPr>
        <p:spPr>
          <a:xfrm>
            <a:off x="6104770" y="1098189"/>
            <a:ext cx="5517397" cy="792088"/>
          </a:xfrm>
          <a:prstGeom prst="rect">
            <a:avLst/>
          </a:prstGeom>
        </p:spPr>
        <p:txBody>
          <a:bodyPr lIns="0" tIns="0" rIns="0" bIns="0"/>
          <a:lstStyle>
            <a:lvl1pPr marL="0" indent="0" algn="l" defTabSz="914400" rtl="0" eaLnBrk="1" latinLnBrk="0" hangingPunct="1">
              <a:lnSpc>
                <a:spcPct val="130000"/>
              </a:lnSpc>
              <a:spcBef>
                <a:spcPts val="0"/>
              </a:spcBef>
              <a:buFont typeface="Arial" panose="020B0604020202020204" pitchFamily="34" charset="0"/>
              <a:buNone/>
              <a:defRPr kumimoji="1" sz="1400" kern="1200">
                <a:solidFill>
                  <a:schemeClr val="tx1">
                    <a:lumMod val="95000"/>
                    <a:lumOff val="5000"/>
                  </a:schemeClr>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LINE</a:t>
            </a:r>
            <a:r>
              <a:rPr lang="ja-JP" altLang="en-US"/>
              <a:t>コールは、ユーザーから</a:t>
            </a:r>
            <a:r>
              <a:rPr lang="en-US" altLang="ja-JP" dirty="0"/>
              <a:t>LINE</a:t>
            </a:r>
            <a:r>
              <a:rPr lang="ja-JP" altLang="en-US"/>
              <a:t>公式アカウントに無料で通話やビデオ通話ができます。企業・店舗にもユーザーにも、通話料が発生せず、無料で音声通話やビデオ通話を利用することができます。</a:t>
            </a:r>
            <a:endParaRPr lang="ja-JP" altLang="en-US" dirty="0"/>
          </a:p>
        </p:txBody>
      </p:sp>
      <p:pic>
        <p:nvPicPr>
          <p:cNvPr id="7" name="図 6" descr="アイコン&#10;&#10;自動的に生成された説明">
            <a:extLst>
              <a:ext uri="{FF2B5EF4-FFF2-40B4-BE49-F238E27FC236}">
                <a16:creationId xmlns:a16="http://schemas.microsoft.com/office/drawing/2014/main" id="{7BD49198-3EA6-35F5-6D23-4606056A87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13791" y="2724363"/>
            <a:ext cx="85222" cy="93470"/>
          </a:xfrm>
          <a:prstGeom prst="rect">
            <a:avLst/>
          </a:prstGeom>
        </p:spPr>
      </p:pic>
    </p:spTree>
    <p:extLst>
      <p:ext uri="{BB962C8B-B14F-4D97-AF65-F5344CB8AC3E}">
        <p14:creationId xmlns:p14="http://schemas.microsoft.com/office/powerpoint/2010/main" val="37438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F714148-B7D2-B637-1C9D-FA7AB6359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7660" y="2185527"/>
            <a:ext cx="5349491" cy="3151226"/>
          </a:xfrm>
          <a:prstGeom prst="rect">
            <a:avLst/>
          </a:prstGeom>
        </p:spPr>
      </p:pic>
      <p:sp>
        <p:nvSpPr>
          <p:cNvPr id="21" name="正方形/長方形 20">
            <a:extLst>
              <a:ext uri="{FF2B5EF4-FFF2-40B4-BE49-F238E27FC236}">
                <a16:creationId xmlns:a16="http://schemas.microsoft.com/office/drawing/2014/main" id="{51700EA2-74E1-F1E8-096A-F21A987948ED}"/>
              </a:ext>
            </a:extLst>
          </p:cNvPr>
          <p:cNvSpPr/>
          <p:nvPr/>
        </p:nvSpPr>
        <p:spPr>
          <a:xfrm>
            <a:off x="8280536" y="4851714"/>
            <a:ext cx="3345104" cy="1422358"/>
          </a:xfrm>
          <a:prstGeom prst="rect">
            <a:avLst/>
          </a:prstGeom>
          <a:solidFill>
            <a:srgbClr val="E8F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34" charset="-128"/>
              <a:cs typeface="+mn-cs"/>
            </a:endParaRPr>
          </a:p>
        </p:txBody>
      </p:sp>
      <p:sp>
        <p:nvSpPr>
          <p:cNvPr id="2" name="タイトル 1"/>
          <p:cNvSpPr>
            <a:spLocks noGrp="1"/>
          </p:cNvSpPr>
          <p:nvPr>
            <p:ph type="ctrTitle"/>
          </p:nvPr>
        </p:nvSpPr>
        <p:spPr>
          <a:xfrm>
            <a:off x="587377" y="583184"/>
            <a:ext cx="5508624" cy="564262"/>
          </a:xfrm>
        </p:spPr>
        <p:txBody>
          <a:bodyPr/>
          <a:lstStyle/>
          <a:p>
            <a:r>
              <a:rPr lang="en-US" altLang="ja-JP" dirty="0"/>
              <a:t>⑦</a:t>
            </a:r>
            <a:r>
              <a:rPr lang="ja-JP" altLang="en-US"/>
              <a:t>友だち</a:t>
            </a:r>
            <a:r>
              <a:rPr lang="ja-JP" altLang="en-US" dirty="0"/>
              <a:t>を増やす</a:t>
            </a:r>
            <a:br>
              <a:rPr lang="ja-JP" altLang="en-US" dirty="0"/>
            </a:br>
            <a:endParaRPr kumimoji="1" lang="ja-JP" altLang="en-US" dirty="0"/>
          </a:p>
        </p:txBody>
      </p:sp>
      <p:sp>
        <p:nvSpPr>
          <p:cNvPr id="11" name="テキスト プレースホルダー 10"/>
          <p:cNvSpPr>
            <a:spLocks noGrp="1"/>
          </p:cNvSpPr>
          <p:nvPr>
            <p:ph type="body" sz="quarter" idx="10"/>
          </p:nvPr>
        </p:nvSpPr>
        <p:spPr>
          <a:xfrm>
            <a:off x="587375" y="1098189"/>
            <a:ext cx="5182340" cy="792088"/>
          </a:xfrm>
        </p:spPr>
        <p:txBody>
          <a:bodyPr/>
          <a:lstStyle/>
          <a:p>
            <a:r>
              <a:rPr lang="en-US" altLang="ja-JP" dirty="0"/>
              <a:t>LINE</a:t>
            </a:r>
            <a:r>
              <a:rPr lang="ja-JP" altLang="en-US" dirty="0"/>
              <a:t>公式アカウントの友だちを増やすための友だち追加用の</a:t>
            </a:r>
            <a:r>
              <a:rPr lang="en-US" altLang="ja-JP" dirty="0"/>
              <a:t>QR</a:t>
            </a:r>
            <a:r>
              <a:rPr lang="ja-JP" altLang="en-US" dirty="0"/>
              <a:t>コードや</a:t>
            </a:r>
            <a:r>
              <a:rPr lang="en-US" altLang="ja-JP" dirty="0"/>
              <a:t>URL</a:t>
            </a:r>
            <a:r>
              <a:rPr lang="ja-JP" altLang="en-US" dirty="0"/>
              <a:t>の確認・コピーが可能です。</a:t>
            </a:r>
            <a:r>
              <a:rPr lang="en-US" altLang="ja-JP" dirty="0"/>
              <a:t>URL</a:t>
            </a:r>
            <a:r>
              <a:rPr lang="ja-JP" altLang="en-US" dirty="0"/>
              <a:t>をシェアしたり、</a:t>
            </a:r>
            <a:r>
              <a:rPr lang="en-US" altLang="ja-JP" dirty="0"/>
              <a:t>Web</a:t>
            </a:r>
            <a:r>
              <a:rPr lang="ja-JP" altLang="en-US" dirty="0"/>
              <a:t>サイトにボタンを設置することで、友だち追加を促進できます。</a:t>
            </a:r>
          </a:p>
          <a:p>
            <a:endParaRPr kumimoji="1" lang="ja-JP" altLang="en-US" dirty="0"/>
          </a:p>
        </p:txBody>
      </p:sp>
      <p:sp>
        <p:nvSpPr>
          <p:cNvPr id="3" name="テキスト ボックス 2">
            <a:extLst>
              <a:ext uri="{FF2B5EF4-FFF2-40B4-BE49-F238E27FC236}">
                <a16:creationId xmlns:a16="http://schemas.microsoft.com/office/drawing/2014/main" id="{33AF7510-AA40-84A6-F81B-1917D86E5DCB}"/>
              </a:ext>
            </a:extLst>
          </p:cNvPr>
          <p:cNvSpPr txBox="1"/>
          <p:nvPr/>
        </p:nvSpPr>
        <p:spPr>
          <a:xfrm>
            <a:off x="8393249" y="4952252"/>
            <a:ext cx="3024335" cy="1305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ko-KR"/>
            </a:defPPr>
            <a:lvl1pPr indent="0" fontAlgn="base">
              <a:lnSpc>
                <a:spcPct val="100000"/>
              </a:lnSpc>
              <a:spcBef>
                <a:spcPts val="300"/>
              </a:spcBef>
              <a:spcAft>
                <a:spcPct val="0"/>
              </a:spcAft>
              <a:buClr>
                <a:srgbClr val="00B900"/>
              </a:buClr>
              <a:buFont typeface="Arial" panose="020B0604020202020204" pitchFamily="34" charset="0"/>
              <a:buNone/>
              <a:defRPr kumimoji="1" sz="1200">
                <a:solidFill>
                  <a:schemeClr val="tx1">
                    <a:lumMod val="75000"/>
                    <a:lumOff val="25000"/>
                  </a:schemeClr>
                </a:solidFill>
                <a:latin typeface="Meiryo" panose="020B0604030504040204" pitchFamily="34" charset="-128"/>
                <a:ea typeface="Meiryo" panose="020B0604030504040204" pitchFamily="34" charset="-128"/>
                <a:cs typeface="Arial" panose="020B0604020202020204" pitchFamily="34" charset="0"/>
              </a:defRPr>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base" latinLnBrk="0" hangingPunct="1">
              <a:lnSpc>
                <a:spcPct val="100000"/>
              </a:lnSpc>
              <a:spcBef>
                <a:spcPts val="300"/>
              </a:spcBef>
              <a:spcAft>
                <a:spcPct val="0"/>
              </a:spcAft>
              <a:buClr>
                <a:srgbClr val="00B900"/>
              </a:buClr>
              <a:buSzTx/>
              <a:buFont typeface="Arial" panose="020B0604020202020204" pitchFamily="34" charset="0"/>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例）メッセージ配信で確認可能な指標</a:t>
            </a:r>
          </a:p>
        </p:txBody>
      </p:sp>
      <p:sp>
        <p:nvSpPr>
          <p:cNvPr id="5" name="テキスト ボックス 4">
            <a:extLst>
              <a:ext uri="{FF2B5EF4-FFF2-40B4-BE49-F238E27FC236}">
                <a16:creationId xmlns:a16="http://schemas.microsoft.com/office/drawing/2014/main" id="{133CCBD8-C4D7-7E7B-472D-8E0F7FAA25B7}"/>
              </a:ext>
            </a:extLst>
          </p:cNvPr>
          <p:cNvSpPr txBox="1"/>
          <p:nvPr/>
        </p:nvSpPr>
        <p:spPr>
          <a:xfrm>
            <a:off x="8419463" y="5200676"/>
            <a:ext cx="1335758" cy="1077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ko-KR"/>
            </a:defPPr>
            <a:lvl1pPr indent="0" fontAlgn="base">
              <a:lnSpc>
                <a:spcPct val="100000"/>
              </a:lnSpc>
              <a:spcBef>
                <a:spcPts val="300"/>
              </a:spcBef>
              <a:spcAft>
                <a:spcPct val="0"/>
              </a:spcAft>
              <a:buClr>
                <a:srgbClr val="00B900"/>
              </a:buClr>
              <a:buFont typeface="Arial" panose="020B0604020202020204" pitchFamily="34" charset="0"/>
              <a:buNone/>
              <a:defRPr kumimoji="1" sz="1200">
                <a:solidFill>
                  <a:schemeClr val="tx1">
                    <a:lumMod val="75000"/>
                    <a:lumOff val="25000"/>
                  </a:schemeClr>
                </a:solidFill>
                <a:latin typeface="Meiryo" panose="020B0604030504040204" pitchFamily="34" charset="-128"/>
                <a:ea typeface="Meiryo" panose="020B0604030504040204" pitchFamily="34" charset="-128"/>
                <a:cs typeface="Arial" panose="020B0604020202020204" pitchFamily="34" charset="0"/>
              </a:defRPr>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base" latinLnBrk="0" hangingPunct="1">
              <a:lnSpc>
                <a:spcPct val="100000"/>
              </a:lnSpc>
              <a:spcBef>
                <a:spcPts val="300"/>
              </a:spcBef>
              <a:spcAft>
                <a:spcPct val="0"/>
              </a:spcAft>
              <a:buClr>
                <a:srgbClr val="00B900"/>
              </a:buClr>
              <a:buSzTx/>
              <a:buFont typeface="Arial" panose="020B0604020202020204" pitchFamily="34" charset="0"/>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メッセージ配信数</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a:p>
            <a:pPr marL="0" marR="0" lvl="0" indent="0" algn="l" defTabSz="914400" rtl="0" eaLnBrk="1" fontAlgn="base" latinLnBrk="0" hangingPunct="1">
              <a:lnSpc>
                <a:spcPct val="100000"/>
              </a:lnSpc>
              <a:spcBef>
                <a:spcPts val="300"/>
              </a:spcBef>
              <a:spcAft>
                <a:spcPct val="0"/>
              </a:spcAft>
              <a:buClr>
                <a:srgbClr val="00B900"/>
              </a:buClr>
              <a:buSzTx/>
              <a:buFont typeface="Arial" panose="020B0604020202020204" pitchFamily="34" charset="0"/>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開封数</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a:p>
            <a:pPr marL="0" marR="0" lvl="0" indent="0" algn="l" defTabSz="914400" rtl="0" eaLnBrk="1" fontAlgn="base" latinLnBrk="0" hangingPunct="1">
              <a:lnSpc>
                <a:spcPct val="100000"/>
              </a:lnSpc>
              <a:spcBef>
                <a:spcPts val="300"/>
              </a:spcBef>
              <a:spcAft>
                <a:spcPct val="0"/>
              </a:spcAft>
              <a:buClr>
                <a:srgbClr val="00B900"/>
              </a:buClr>
              <a:buSzTx/>
              <a:buFont typeface="Arial" panose="020B0604020202020204" pitchFamily="34" charset="0"/>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クリックユーザー数</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a:p>
            <a:pPr marL="0" marR="0" lvl="0" indent="0" algn="l" defTabSz="914400" rtl="0" eaLnBrk="1" fontAlgn="base" latinLnBrk="0" hangingPunct="1">
              <a:lnSpc>
                <a:spcPct val="100000"/>
              </a:lnSpc>
              <a:spcBef>
                <a:spcPts val="300"/>
              </a:spcBef>
              <a:spcAft>
                <a:spcPct val="0"/>
              </a:spcAft>
              <a:buClr>
                <a:srgbClr val="00B900"/>
              </a:buClr>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再生</a:t>
            </a:r>
            <a:r>
              <a:rPr kumimoji="1" lang="ja-JP" altLang="en-US" sz="900" b="0"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開始ユーザー数</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a:p>
            <a:pPr marL="0" marR="0" lvl="0" indent="0" algn="l" defTabSz="914400" rtl="0" eaLnBrk="1" fontAlgn="base" latinLnBrk="0" hangingPunct="1">
              <a:lnSpc>
                <a:spcPct val="100000"/>
              </a:lnSpc>
              <a:spcBef>
                <a:spcPts val="300"/>
              </a:spcBef>
              <a:spcAft>
                <a:spcPct val="0"/>
              </a:spcAft>
              <a:buClr>
                <a:srgbClr val="00B900"/>
              </a:buClr>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再生</a:t>
            </a:r>
            <a:r>
              <a:rPr kumimoji="1" lang="ja-JP" altLang="en-US" sz="900" b="0"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完了ユーザー数</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0772D5F6-1D6C-1D19-A753-26A6BCA3FF13}"/>
              </a:ext>
            </a:extLst>
          </p:cNvPr>
          <p:cNvSpPr txBox="1"/>
          <p:nvPr/>
        </p:nvSpPr>
        <p:spPr>
          <a:xfrm>
            <a:off x="9607066" y="5200675"/>
            <a:ext cx="1990538" cy="1077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ko-KR"/>
            </a:defPPr>
            <a:lvl1pPr indent="0" fontAlgn="base">
              <a:lnSpc>
                <a:spcPct val="100000"/>
              </a:lnSpc>
              <a:spcBef>
                <a:spcPts val="300"/>
              </a:spcBef>
              <a:spcAft>
                <a:spcPct val="0"/>
              </a:spcAft>
              <a:buClr>
                <a:srgbClr val="00B900"/>
              </a:buClr>
              <a:buFont typeface="Arial" panose="020B0604020202020204" pitchFamily="34" charset="0"/>
              <a:buNone/>
              <a:defRPr kumimoji="1" sz="1200">
                <a:solidFill>
                  <a:schemeClr val="tx1">
                    <a:lumMod val="75000"/>
                    <a:lumOff val="25000"/>
                  </a:schemeClr>
                </a:solidFill>
                <a:latin typeface="Meiryo" panose="020B0604030504040204" pitchFamily="34" charset="-128"/>
                <a:ea typeface="Meiryo" panose="020B0604030504040204" pitchFamily="34" charset="-128"/>
                <a:cs typeface="Arial" panose="020B0604020202020204" pitchFamily="34" charset="0"/>
              </a:defRPr>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base" latinLnBrk="0" hangingPunct="1">
              <a:lnSpc>
                <a:spcPct val="100000"/>
              </a:lnSpc>
              <a:spcBef>
                <a:spcPts val="300"/>
              </a:spcBef>
              <a:spcAft>
                <a:spcPct val="0"/>
              </a:spcAft>
              <a:buClr>
                <a:srgbClr val="00B900"/>
              </a:buClr>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インプレッション数</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a:p>
            <a:pPr marL="0" marR="0" lvl="0" indent="0" algn="l" defTabSz="914400" rtl="0" eaLnBrk="1" fontAlgn="base" latinLnBrk="0" hangingPunct="1">
              <a:lnSpc>
                <a:spcPct val="100000"/>
              </a:lnSpc>
              <a:spcBef>
                <a:spcPts val="300"/>
              </a:spcBef>
              <a:spcAft>
                <a:spcPct val="0"/>
              </a:spcAft>
              <a:buClr>
                <a:srgbClr val="00B900"/>
              </a:buClr>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クリック数</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a:p>
            <a:pPr marL="0" marR="0" lvl="0" indent="0" algn="l" defTabSz="914400" rtl="0" eaLnBrk="1" fontAlgn="base" latinLnBrk="0" hangingPunct="1">
              <a:lnSpc>
                <a:spcPct val="100000"/>
              </a:lnSpc>
              <a:spcBef>
                <a:spcPts val="300"/>
              </a:spcBef>
              <a:spcAft>
                <a:spcPct val="0"/>
              </a:spcAft>
              <a:buClr>
                <a:srgbClr val="00B900"/>
              </a:buClr>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クリック率</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a:p>
            <a:pPr marL="0" marR="0" lvl="0" indent="0" algn="l" defTabSz="914400" rtl="0" eaLnBrk="1" fontAlgn="base" latinLnBrk="0" hangingPunct="1">
              <a:lnSpc>
                <a:spcPct val="100000"/>
              </a:lnSpc>
              <a:spcBef>
                <a:spcPts val="300"/>
              </a:spcBef>
              <a:spcAft>
                <a:spcPct val="0"/>
              </a:spcAft>
              <a:buClr>
                <a:srgbClr val="00B900"/>
              </a:buClr>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再生割合別の動画再生カウント</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a:p>
            <a:pPr marL="0" marR="0" lvl="0" indent="0" algn="l" defTabSz="914400" rtl="0" eaLnBrk="1" fontAlgn="base" latinLnBrk="0" hangingPunct="1">
              <a:lnSpc>
                <a:spcPct val="100000"/>
              </a:lnSpc>
              <a:spcBef>
                <a:spcPts val="300"/>
              </a:spcBef>
              <a:spcAft>
                <a:spcPct val="0"/>
              </a:spcAft>
              <a:buClr>
                <a:srgbClr val="00B900"/>
              </a:buClr>
              <a:buSzTx/>
              <a:buFont typeface="Arial" panose="020B0604020202020204" pitchFamily="34" charset="0"/>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rPr>
              <a:t>再生割合別の動画再生ユーザー数</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B778A7B6-0D9F-C4D7-8B7A-D0337C18AC2F}"/>
              </a:ext>
            </a:extLst>
          </p:cNvPr>
          <p:cNvSpPr txBox="1"/>
          <p:nvPr/>
        </p:nvSpPr>
        <p:spPr>
          <a:xfrm>
            <a:off x="2920317" y="6208014"/>
            <a:ext cx="320027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defPPr>
              <a:defRPr lang="ko-KR"/>
            </a:defPPr>
            <a:lvl1pPr>
              <a:lnSpc>
                <a:spcPct val="110000"/>
              </a:lnSpc>
              <a:spcBef>
                <a:spcPct val="20000"/>
              </a:spcBef>
              <a:buFont typeface="Arial" charset="0"/>
              <a:defRPr kumimoji="1" sz="900">
                <a:solidFill>
                  <a:srgbClr val="FF6841"/>
                </a:solidFill>
                <a:latin typeface="Meiryo" panose="020B0604030504040204" pitchFamily="34" charset="-128"/>
                <a:ea typeface="Meiryo" panose="020B0604030504040204" pitchFamily="34" charset="-128"/>
              </a:defRPr>
            </a:lvl1pPr>
            <a:lvl2pPr marL="742950" indent="-285750">
              <a:spcBef>
                <a:spcPct val="20000"/>
              </a:spcBef>
              <a:buFont typeface="Arial" charset="0"/>
              <a:defRPr kumimoji="1">
                <a:latin typeface="メイリオ" charset="-128"/>
                <a:ea typeface="メイリオ" charset="-128"/>
              </a:defRPr>
            </a:lvl2pPr>
            <a:lvl3pPr marL="1143000" indent="-228600">
              <a:spcBef>
                <a:spcPct val="20000"/>
              </a:spcBef>
              <a:buFont typeface="Arial" charset="0"/>
              <a:defRPr kumimoji="1">
                <a:latin typeface="メイリオ" charset="-128"/>
                <a:ea typeface="メイリオ" charset="-128"/>
              </a:defRPr>
            </a:lvl3pPr>
            <a:lvl4pPr marL="1600200" indent="-228600">
              <a:spcBef>
                <a:spcPct val="20000"/>
              </a:spcBef>
              <a:buFont typeface="Arial" charset="0"/>
              <a:defRPr kumimoji="1">
                <a:latin typeface="メイリオ" charset="-128"/>
                <a:ea typeface="メイリオ" charset="-128"/>
              </a:defRPr>
            </a:lvl4pPr>
            <a:lvl5pPr marL="2057400" indent="-228600">
              <a:spcBef>
                <a:spcPct val="20000"/>
              </a:spcBef>
              <a:buFont typeface="Arial" charset="0"/>
              <a:defRPr kumimoji="1">
                <a:latin typeface="メイリオ" charset="-128"/>
                <a:ea typeface="メイリオ" charset="-128"/>
              </a:defRPr>
            </a:lvl5pPr>
            <a:lvl6pPr marL="2514600" indent="-228600" defTabSz="457200" eaLnBrk="0" fontAlgn="base" hangingPunct="0">
              <a:spcBef>
                <a:spcPct val="20000"/>
              </a:spcBef>
              <a:spcAft>
                <a:spcPct val="0"/>
              </a:spcAft>
              <a:buFont typeface="Arial" charset="0"/>
              <a:defRPr kumimoji="1">
                <a:latin typeface="メイリオ" charset="-128"/>
                <a:ea typeface="メイリオ" charset="-128"/>
              </a:defRPr>
            </a:lvl6pPr>
            <a:lvl7pPr marL="2971800" indent="-228600" defTabSz="457200" eaLnBrk="0" fontAlgn="base" hangingPunct="0">
              <a:spcBef>
                <a:spcPct val="20000"/>
              </a:spcBef>
              <a:spcAft>
                <a:spcPct val="0"/>
              </a:spcAft>
              <a:buFont typeface="Arial" charset="0"/>
              <a:defRPr kumimoji="1">
                <a:latin typeface="メイリオ" charset="-128"/>
                <a:ea typeface="メイリオ" charset="-128"/>
              </a:defRPr>
            </a:lvl7pPr>
            <a:lvl8pPr marL="3429000" indent="-228600" defTabSz="457200" eaLnBrk="0" fontAlgn="base" hangingPunct="0">
              <a:spcBef>
                <a:spcPct val="20000"/>
              </a:spcBef>
              <a:spcAft>
                <a:spcPct val="0"/>
              </a:spcAft>
              <a:buFont typeface="Arial" charset="0"/>
              <a:defRPr kumimoji="1">
                <a:latin typeface="メイリオ" charset="-128"/>
                <a:ea typeface="メイリオ" charset="-128"/>
              </a:defRPr>
            </a:lvl8pPr>
            <a:lvl9pPr marL="3886200" indent="-228600" defTabSz="457200" eaLnBrk="0" fontAlgn="base" hangingPunct="0">
              <a:spcBef>
                <a:spcPct val="20000"/>
              </a:spcBef>
              <a:spcAft>
                <a:spcPct val="0"/>
              </a:spcAft>
              <a:buFont typeface="Arial" charset="0"/>
              <a:defRPr kumimoji="1">
                <a:latin typeface="メイリオ" charset="-128"/>
                <a:ea typeface="メイリオ" charset="-128"/>
              </a:defRPr>
            </a:lvl9pPr>
          </a:lstStyle>
          <a:p>
            <a:pPr marL="0" marR="0" lvl="0" indent="0" algn="r" defTabSz="914400" rtl="0" eaLnBrk="1" fontAlgn="auto" latinLnBrk="0" hangingPunct="1">
              <a:lnSpc>
                <a:spcPct val="110000"/>
              </a:lnSpc>
              <a:spcBef>
                <a:spcPct val="20000"/>
              </a:spcBef>
              <a:spcAft>
                <a:spcPts val="0"/>
              </a:spcAft>
              <a:buClrTx/>
              <a:buSzTx/>
              <a:buFont typeface="Arial" charset="0"/>
              <a:buNone/>
              <a:tabLst/>
              <a:defRPr/>
            </a:pPr>
            <a:r>
              <a:rPr kumimoji="1" lang="en-US" altLang="ja-JP" sz="900" b="0" i="0" u="none" strike="noStrike" kern="1200" cap="none" spc="0" normalizeH="0" baseline="0" noProof="0" dirty="0">
                <a:ln>
                  <a:noFill/>
                </a:ln>
                <a:solidFill>
                  <a:schemeClr val="accent4"/>
                </a:solidFill>
                <a:effectLst/>
                <a:uLnTx/>
                <a:uFillTx/>
                <a:latin typeface="Meiryo"/>
                <a:ea typeface="Meiryo"/>
                <a:cs typeface="+mn-cs"/>
              </a:rPr>
              <a:t>※QR</a:t>
            </a:r>
            <a:r>
              <a:rPr kumimoji="1" lang="ja-JP" altLang="en-US" sz="900" b="0" i="0" u="none" strike="noStrike" kern="1200" cap="none" spc="0" normalizeH="0" baseline="0" noProof="0" dirty="0">
                <a:ln>
                  <a:noFill/>
                </a:ln>
                <a:solidFill>
                  <a:schemeClr val="accent4"/>
                </a:solidFill>
                <a:effectLst/>
                <a:uLnTx/>
                <a:uFillTx/>
                <a:latin typeface="Meiryo"/>
                <a:ea typeface="Meiryo"/>
                <a:cs typeface="+mn-cs"/>
              </a:rPr>
              <a:t>コードは（株）デンソーウェーブの登録商標です。</a:t>
            </a:r>
          </a:p>
          <a:p>
            <a:pPr marL="0" marR="0" lvl="0" indent="0" algn="r" defTabSz="914400" rtl="0" eaLnBrk="1" fontAlgn="auto" latinLnBrk="0" hangingPunct="1">
              <a:lnSpc>
                <a:spcPct val="110000"/>
              </a:lnSpc>
              <a:spcBef>
                <a:spcPct val="20000"/>
              </a:spcBef>
              <a:spcAft>
                <a:spcPts val="0"/>
              </a:spcAft>
              <a:buClrTx/>
              <a:buSzTx/>
              <a:buFont typeface="Arial" charset="0"/>
              <a:buNone/>
              <a:tabLst/>
              <a:defRPr/>
            </a:pPr>
            <a:endParaRPr kumimoji="1" lang="ja-JP" altLang="en-US"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mn-cs"/>
            </a:endParaRPr>
          </a:p>
        </p:txBody>
      </p:sp>
      <p:pic>
        <p:nvPicPr>
          <p:cNvPr id="13" name="図 12" descr="挿絵 が含まれている画像&#10;&#10;自動的に生成された説明">
            <a:extLst>
              <a:ext uri="{FF2B5EF4-FFF2-40B4-BE49-F238E27FC236}">
                <a16:creationId xmlns:a16="http://schemas.microsoft.com/office/drawing/2014/main" id="{D9B5D938-D6EA-0AA4-0B93-52452A5B4F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9499" y="2254317"/>
            <a:ext cx="3044839" cy="3383154"/>
          </a:xfrm>
          <a:prstGeom prst="rect">
            <a:avLst/>
          </a:prstGeom>
        </p:spPr>
      </p:pic>
      <p:sp>
        <p:nvSpPr>
          <p:cNvPr id="15" name="부제 2">
            <a:extLst>
              <a:ext uri="{FF2B5EF4-FFF2-40B4-BE49-F238E27FC236}">
                <a16:creationId xmlns:a16="http://schemas.microsoft.com/office/drawing/2014/main" id="{BDE8EBA9-B828-3906-8444-16C2C9A86100}"/>
              </a:ext>
            </a:extLst>
          </p:cNvPr>
          <p:cNvSpPr txBox="1">
            <a:spLocks/>
          </p:cNvSpPr>
          <p:nvPr/>
        </p:nvSpPr>
        <p:spPr>
          <a:xfrm>
            <a:off x="3339310" y="5457892"/>
            <a:ext cx="2538355" cy="293432"/>
          </a:xfrm>
          <a:prstGeom prst="rect">
            <a:avLst/>
          </a:prstGeom>
          <a:solidFill>
            <a:srgbClr val="07B53B">
              <a:alpha val="70000"/>
            </a:srgbClr>
          </a:solidFill>
          <a:ln>
            <a:noFill/>
          </a:ln>
        </p:spPr>
        <p:txBody>
          <a:bodyPr vert="horz" lIns="108000" tIns="108000" rIns="108000" bIns="0" rtlCol="0" anchor="t" anchorCtr="0">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例：店頭に友だち追加用の</a:t>
            </a:r>
            <a:r>
              <a:rPr kumimoji="1" lang="en-US" altLang="ja-JP"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QR</a:t>
            </a:r>
            <a:r>
              <a:rPr kumimoji="1" lang="ja-JP" altLang="en-US"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コードを掲示</a:t>
            </a:r>
            <a:endParaRPr kumimoji="1" lang="ko-KR" altLang="en-US" sz="800" b="0" i="0" u="none" strike="noStrike" kern="1200" cap="none" spc="0" normalizeH="0" baseline="0" noProof="0" dirty="0">
              <a:ln>
                <a:noFill/>
              </a:ln>
              <a:solidFill>
                <a:prstClr val="white"/>
              </a:solidFill>
              <a:effectLst/>
              <a:uLnTx/>
              <a:uFillTx/>
              <a:latin typeface="メイリオ" panose="020B0604030504040204" pitchFamily="50" charset="-128"/>
              <a:ea typeface="맑은 고딕" panose="020B0503020000020004" pitchFamily="34" charset="-127"/>
              <a:cs typeface="メイリオ" panose="020B0604030504040204" pitchFamily="50" charset="-128"/>
            </a:endParaRPr>
          </a:p>
        </p:txBody>
      </p:sp>
      <p:sp>
        <p:nvSpPr>
          <p:cNvPr id="16" name="上矢印 15">
            <a:extLst>
              <a:ext uri="{FF2B5EF4-FFF2-40B4-BE49-F238E27FC236}">
                <a16:creationId xmlns:a16="http://schemas.microsoft.com/office/drawing/2014/main" id="{AD5742B4-7D73-FF0A-DD35-FB944C9D756F}"/>
              </a:ext>
            </a:extLst>
          </p:cNvPr>
          <p:cNvSpPr/>
          <p:nvPr/>
        </p:nvSpPr>
        <p:spPr>
          <a:xfrm rot="5400000">
            <a:off x="2532862" y="2700132"/>
            <a:ext cx="300320" cy="523152"/>
          </a:xfrm>
          <a:prstGeom prst="upArrow">
            <a:avLst/>
          </a:prstGeom>
          <a:solidFill>
            <a:srgbClr val="24C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34" charset="-128"/>
              <a:cs typeface="+mn-cs"/>
            </a:endParaRPr>
          </a:p>
        </p:txBody>
      </p:sp>
      <p:pic>
        <p:nvPicPr>
          <p:cNvPr id="17" name="図 16">
            <a:extLst>
              <a:ext uri="{FF2B5EF4-FFF2-40B4-BE49-F238E27FC236}">
                <a16:creationId xmlns:a16="http://schemas.microsoft.com/office/drawing/2014/main" id="{3BD93F5E-25DA-E8E8-3F7F-CA2BF38C11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375" y="3688636"/>
            <a:ext cx="2098349" cy="1491698"/>
          </a:xfrm>
          <a:prstGeom prst="rect">
            <a:avLst/>
          </a:prstGeom>
        </p:spPr>
      </p:pic>
      <p:pic>
        <p:nvPicPr>
          <p:cNvPr id="19" name="図 18">
            <a:extLst>
              <a:ext uri="{FF2B5EF4-FFF2-40B4-BE49-F238E27FC236}">
                <a16:creationId xmlns:a16="http://schemas.microsoft.com/office/drawing/2014/main" id="{E8E8F6A7-1B1B-A30F-297D-1CCD3F63A1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375" y="2315831"/>
            <a:ext cx="2044533" cy="1432783"/>
          </a:xfrm>
          <a:prstGeom prst="rect">
            <a:avLst/>
          </a:prstGeom>
        </p:spPr>
      </p:pic>
      <p:sp>
        <p:nvSpPr>
          <p:cNvPr id="18" name="角丸四角形 17">
            <a:extLst>
              <a:ext uri="{FF2B5EF4-FFF2-40B4-BE49-F238E27FC236}">
                <a16:creationId xmlns:a16="http://schemas.microsoft.com/office/drawing/2014/main" id="{1444D9FE-2549-CB19-1BB5-BCBC766258FB}"/>
              </a:ext>
            </a:extLst>
          </p:cNvPr>
          <p:cNvSpPr/>
          <p:nvPr/>
        </p:nvSpPr>
        <p:spPr>
          <a:xfrm>
            <a:off x="1635523" y="2322632"/>
            <a:ext cx="1011174" cy="1427446"/>
          </a:xfrm>
          <a:prstGeom prst="roundRect">
            <a:avLst>
              <a:gd name="adj" fmla="val 0"/>
            </a:avLst>
          </a:prstGeom>
          <a:noFill/>
          <a:ln w="44450">
            <a:solidFill>
              <a:srgbClr val="24C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34" charset="-128"/>
              <a:cs typeface="+mn-cs"/>
            </a:endParaRPr>
          </a:p>
        </p:txBody>
      </p:sp>
      <p:sp>
        <p:nvSpPr>
          <p:cNvPr id="4" name="タイトル 1">
            <a:extLst>
              <a:ext uri="{FF2B5EF4-FFF2-40B4-BE49-F238E27FC236}">
                <a16:creationId xmlns:a16="http://schemas.microsoft.com/office/drawing/2014/main" id="{05A16AAE-4BB7-B4B0-8B0F-42C18421DBCE}"/>
              </a:ext>
            </a:extLst>
          </p:cNvPr>
          <p:cNvSpPr txBox="1">
            <a:spLocks/>
          </p:cNvSpPr>
          <p:nvPr/>
        </p:nvSpPr>
        <p:spPr>
          <a:xfrm>
            <a:off x="6089276" y="583184"/>
            <a:ext cx="5508624" cy="564262"/>
          </a:xfrm>
          <a:prstGeom prst="rect">
            <a:avLst/>
          </a:prstGeom>
        </p:spPr>
        <p:txBody>
          <a:bodyPr lIns="0" tIns="0" rIns="0" bIns="0" anchor="t">
            <a:noAutofit/>
          </a:bodyPr>
          <a:lstStyle>
            <a:lvl1pPr algn="l" defTabSz="914400" rtl="0" eaLnBrk="1" latinLnBrk="0" hangingPunct="1">
              <a:lnSpc>
                <a:spcPct val="100000"/>
              </a:lnSpc>
              <a:spcBef>
                <a:spcPct val="0"/>
              </a:spcBef>
              <a:buNone/>
              <a:defRPr kumimoji="1" sz="2800" b="1" i="0" kern="1200">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⑧</a:t>
            </a:r>
            <a:r>
              <a:rPr lang="ja-JP" altLang="en-US"/>
              <a:t>分析</a:t>
            </a:r>
            <a:br>
              <a:rPr lang="ja-JP" altLang="en-US"/>
            </a:br>
            <a:endParaRPr lang="ja-JP" altLang="en-US" dirty="0"/>
          </a:p>
        </p:txBody>
      </p:sp>
      <p:sp>
        <p:nvSpPr>
          <p:cNvPr id="9" name="テキスト プレースホルダー 10">
            <a:extLst>
              <a:ext uri="{FF2B5EF4-FFF2-40B4-BE49-F238E27FC236}">
                <a16:creationId xmlns:a16="http://schemas.microsoft.com/office/drawing/2014/main" id="{90D5D15B-9E6A-0CFF-CCEE-AB9DE1CE2B44}"/>
              </a:ext>
            </a:extLst>
          </p:cNvPr>
          <p:cNvSpPr txBox="1">
            <a:spLocks/>
          </p:cNvSpPr>
          <p:nvPr/>
        </p:nvSpPr>
        <p:spPr>
          <a:xfrm>
            <a:off x="6089274" y="1098189"/>
            <a:ext cx="5508626" cy="792088"/>
          </a:xfrm>
          <a:prstGeom prst="rect">
            <a:avLst/>
          </a:prstGeom>
        </p:spPr>
        <p:txBody>
          <a:bodyPr lIns="0" tIns="0" rIns="0" bIns="0"/>
          <a:lstStyle>
            <a:lvl1pPr marL="0" indent="0" algn="l" defTabSz="914400" rtl="0" eaLnBrk="1" latinLnBrk="0" hangingPunct="1">
              <a:lnSpc>
                <a:spcPct val="130000"/>
              </a:lnSpc>
              <a:spcBef>
                <a:spcPts val="0"/>
              </a:spcBef>
              <a:buFont typeface="Arial" panose="020B0604020202020204" pitchFamily="34" charset="0"/>
              <a:buNone/>
              <a:defRPr kumimoji="1" sz="1400" kern="1200">
                <a:solidFill>
                  <a:schemeClr val="tx1">
                    <a:lumMod val="95000"/>
                    <a:lumOff val="5000"/>
                  </a:schemeClr>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メッセージ、友だち数などの統計情報の確認が可能です。</a:t>
            </a:r>
            <a:endParaRPr lang="ja-JP" altLang="en-US" dirty="0"/>
          </a:p>
        </p:txBody>
      </p:sp>
    </p:spTree>
    <p:extLst>
      <p:ext uri="{BB962C8B-B14F-4D97-AF65-F5344CB8AC3E}">
        <p14:creationId xmlns:p14="http://schemas.microsoft.com/office/powerpoint/2010/main" val="68639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ja-JP" altLang="en-US"/>
              <a:t>その他の機能：グループ</a:t>
            </a:r>
            <a:br>
              <a:rPr lang="ja-JP" altLang="en-US" dirty="0"/>
            </a:br>
            <a:endParaRPr kumimoji="1" lang="ja-JP" altLang="en-US" dirty="0"/>
          </a:p>
        </p:txBody>
      </p:sp>
      <p:sp>
        <p:nvSpPr>
          <p:cNvPr id="6" name="テキスト プレースホルダー 5"/>
          <p:cNvSpPr>
            <a:spLocks noGrp="1"/>
          </p:cNvSpPr>
          <p:nvPr>
            <p:ph type="body" sz="quarter" idx="10"/>
          </p:nvPr>
        </p:nvSpPr>
        <p:spPr/>
        <p:txBody>
          <a:bodyPr/>
          <a:lstStyle/>
          <a:p>
            <a:r>
              <a:rPr lang="ja-JP" altLang="en-US" dirty="0"/>
              <a:t>アカウントをまとめて管理できる</a:t>
            </a:r>
            <a:r>
              <a:rPr lang="ja-JP" altLang="en-US"/>
              <a:t>機能で、店舗展開している場合などに活用できます。グループ化</a:t>
            </a:r>
            <a:r>
              <a:rPr lang="ja-JP" altLang="en-US" dirty="0"/>
              <a:t>したアカウントは一括で同じ</a:t>
            </a:r>
            <a:r>
              <a:rPr lang="ja-JP" altLang="en-US"/>
              <a:t>機能を</a:t>
            </a:r>
            <a:br>
              <a:rPr lang="en-US" altLang="ja-JP" dirty="0"/>
            </a:br>
            <a:r>
              <a:rPr lang="ja-JP" altLang="en-US"/>
              <a:t>設定</a:t>
            </a:r>
            <a:r>
              <a:rPr lang="ja-JP" altLang="en-US" dirty="0"/>
              <a:t>し、運用することが</a:t>
            </a:r>
            <a:r>
              <a:rPr lang="ja-JP" altLang="en-US"/>
              <a:t>できます。設定可能</a:t>
            </a:r>
            <a:r>
              <a:rPr lang="ja-JP" altLang="en-US" dirty="0"/>
              <a:t>な機能は</a:t>
            </a:r>
            <a:r>
              <a:rPr lang="ja-JP" altLang="en-US" dirty="0">
                <a:hlinkClick r:id="rId3"/>
              </a:rPr>
              <a:t>マニュアル</a:t>
            </a:r>
            <a:r>
              <a:rPr lang="ja-JP" altLang="en-US" dirty="0"/>
              <a:t>をご確認ください。</a:t>
            </a:r>
          </a:p>
        </p:txBody>
      </p:sp>
      <p:grpSp>
        <p:nvGrpSpPr>
          <p:cNvPr id="23" name="グループ化 22">
            <a:extLst>
              <a:ext uri="{FF2B5EF4-FFF2-40B4-BE49-F238E27FC236}">
                <a16:creationId xmlns:a16="http://schemas.microsoft.com/office/drawing/2014/main" id="{FCC2C07D-68E0-C435-BB63-A4FA5BACBD94}"/>
              </a:ext>
            </a:extLst>
          </p:cNvPr>
          <p:cNvGrpSpPr/>
          <p:nvPr/>
        </p:nvGrpSpPr>
        <p:grpSpPr>
          <a:xfrm>
            <a:off x="2822028" y="1970429"/>
            <a:ext cx="5775643" cy="3921804"/>
            <a:chOff x="655689" y="2358912"/>
            <a:chExt cx="4512982" cy="3190988"/>
          </a:xfrm>
        </p:grpSpPr>
        <p:sp>
          <p:nvSpPr>
            <p:cNvPr id="7" name="上矢印 27">
              <a:extLst>
                <a:ext uri="{FF2B5EF4-FFF2-40B4-BE49-F238E27FC236}">
                  <a16:creationId xmlns:a16="http://schemas.microsoft.com/office/drawing/2014/main" id="{C860AB9F-F86B-1F56-C76C-541AD517D534}"/>
                </a:ext>
              </a:extLst>
            </p:cNvPr>
            <p:cNvSpPr/>
            <p:nvPr/>
          </p:nvSpPr>
          <p:spPr>
            <a:xfrm rot="5400000">
              <a:off x="4472678" y="2836848"/>
              <a:ext cx="330202" cy="1040829"/>
            </a:xfrm>
            <a:prstGeom prst="upArrow">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34" charset="-128"/>
                <a:cs typeface="+mn-cs"/>
              </a:endParaRPr>
            </a:p>
          </p:txBody>
        </p:sp>
        <p:sp>
          <p:nvSpPr>
            <p:cNvPr id="8" name="上矢印 28">
              <a:extLst>
                <a:ext uri="{FF2B5EF4-FFF2-40B4-BE49-F238E27FC236}">
                  <a16:creationId xmlns:a16="http://schemas.microsoft.com/office/drawing/2014/main" id="{BC431E66-8C81-9505-4B47-CBA787BD95C1}"/>
                </a:ext>
              </a:extLst>
            </p:cNvPr>
            <p:cNvSpPr/>
            <p:nvPr/>
          </p:nvSpPr>
          <p:spPr>
            <a:xfrm rot="5400000">
              <a:off x="4483156" y="3590340"/>
              <a:ext cx="330202" cy="1040829"/>
            </a:xfrm>
            <a:prstGeom prst="upArrow">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34" charset="-128"/>
                <a:cs typeface="+mn-cs"/>
              </a:endParaRPr>
            </a:p>
          </p:txBody>
        </p:sp>
        <p:sp>
          <p:nvSpPr>
            <p:cNvPr id="9" name="上矢印 29">
              <a:extLst>
                <a:ext uri="{FF2B5EF4-FFF2-40B4-BE49-F238E27FC236}">
                  <a16:creationId xmlns:a16="http://schemas.microsoft.com/office/drawing/2014/main" id="{3132E74D-4A4A-3782-3930-E324911A4431}"/>
                </a:ext>
              </a:extLst>
            </p:cNvPr>
            <p:cNvSpPr/>
            <p:nvPr/>
          </p:nvSpPr>
          <p:spPr>
            <a:xfrm rot="5400000">
              <a:off x="4483155" y="4421565"/>
              <a:ext cx="330202" cy="1040829"/>
            </a:xfrm>
            <a:prstGeom prst="upArrow">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34" charset="-128"/>
                <a:cs typeface="+mn-cs"/>
              </a:endParaRPr>
            </a:p>
          </p:txBody>
        </p:sp>
        <p:sp>
          <p:nvSpPr>
            <p:cNvPr id="10" name="上矢印 30">
              <a:extLst>
                <a:ext uri="{FF2B5EF4-FFF2-40B4-BE49-F238E27FC236}">
                  <a16:creationId xmlns:a16="http://schemas.microsoft.com/office/drawing/2014/main" id="{992790A1-C14F-4FD1-B791-64CC6EE2CC6B}"/>
                </a:ext>
              </a:extLst>
            </p:cNvPr>
            <p:cNvSpPr/>
            <p:nvPr/>
          </p:nvSpPr>
          <p:spPr>
            <a:xfrm rot="5400000">
              <a:off x="1741604" y="3466187"/>
              <a:ext cx="330202" cy="1040829"/>
            </a:xfrm>
            <a:prstGeom prst="upArrow">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6C755"/>
                </a:solidFill>
                <a:effectLst/>
                <a:uLnTx/>
                <a:uFillTx/>
                <a:latin typeface="Calibri" panose="020F0502020204030204"/>
                <a:ea typeface="メイリオ"/>
                <a:cs typeface="Calibri"/>
              </a:endParaRPr>
            </a:p>
          </p:txBody>
        </p:sp>
        <p:sp>
          <p:nvSpPr>
            <p:cNvPr id="11" name="角丸四角形 25">
              <a:extLst>
                <a:ext uri="{FF2B5EF4-FFF2-40B4-BE49-F238E27FC236}">
                  <a16:creationId xmlns:a16="http://schemas.microsoft.com/office/drawing/2014/main" id="{AE31001C-325F-D9D9-C266-FCB5545FBE7B}"/>
                </a:ext>
              </a:extLst>
            </p:cNvPr>
            <p:cNvSpPr/>
            <p:nvPr/>
          </p:nvSpPr>
          <p:spPr>
            <a:xfrm>
              <a:off x="1953058" y="2620836"/>
              <a:ext cx="2501344" cy="2929064"/>
            </a:xfrm>
            <a:prstGeom prst="roundRect">
              <a:avLst>
                <a:gd name="adj" fmla="val 0"/>
              </a:avLst>
            </a:prstGeom>
            <a:solidFill>
              <a:schemeClr val="bg1"/>
            </a:solidFill>
            <a:ln w="44450">
              <a:solidFill>
                <a:srgbClr val="06C75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6C755"/>
                </a:solidFill>
                <a:effectLst/>
                <a:uLnTx/>
                <a:uFillTx/>
                <a:latin typeface="Calibri" panose="020F0502020204030204"/>
                <a:ea typeface="メイリオ"/>
                <a:cs typeface="Calibri"/>
              </a:endParaRPr>
            </a:p>
          </p:txBody>
        </p:sp>
        <p:sp>
          <p:nvSpPr>
            <p:cNvPr id="12" name="テキスト ボックス 11">
              <a:extLst>
                <a:ext uri="{FF2B5EF4-FFF2-40B4-BE49-F238E27FC236}">
                  <a16:creationId xmlns:a16="http://schemas.microsoft.com/office/drawing/2014/main" id="{C6F3024B-7C31-B126-4D41-105B3A867815}"/>
                </a:ext>
              </a:extLst>
            </p:cNvPr>
            <p:cNvSpPr txBox="1"/>
            <p:nvPr/>
          </p:nvSpPr>
          <p:spPr>
            <a:xfrm>
              <a:off x="2988266" y="3288701"/>
              <a:ext cx="13660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店舗</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アカウント</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3" name="図 12">
              <a:extLst>
                <a:ext uri="{FF2B5EF4-FFF2-40B4-BE49-F238E27FC236}">
                  <a16:creationId xmlns:a16="http://schemas.microsoft.com/office/drawing/2014/main" id="{6CCD3023-BBAA-0C82-1065-5C3C50C1E2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5970" y="3000168"/>
              <a:ext cx="798477" cy="680184"/>
            </a:xfrm>
            <a:prstGeom prst="rect">
              <a:avLst/>
            </a:prstGeom>
            <a:solidFill>
              <a:schemeClr val="bg1"/>
            </a:solidFill>
          </p:spPr>
        </p:pic>
        <p:pic>
          <p:nvPicPr>
            <p:cNvPr id="14" name="図 13">
              <a:extLst>
                <a:ext uri="{FF2B5EF4-FFF2-40B4-BE49-F238E27FC236}">
                  <a16:creationId xmlns:a16="http://schemas.microsoft.com/office/drawing/2014/main" id="{E170DC43-11F4-49CA-B0F0-49E876A602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5970" y="3813999"/>
              <a:ext cx="798477" cy="680184"/>
            </a:xfrm>
            <a:prstGeom prst="rect">
              <a:avLst/>
            </a:prstGeom>
            <a:solidFill>
              <a:schemeClr val="bg1"/>
            </a:solidFill>
          </p:spPr>
        </p:pic>
        <p:pic>
          <p:nvPicPr>
            <p:cNvPr id="17" name="図 16">
              <a:extLst>
                <a:ext uri="{FF2B5EF4-FFF2-40B4-BE49-F238E27FC236}">
                  <a16:creationId xmlns:a16="http://schemas.microsoft.com/office/drawing/2014/main" id="{E800DB4F-3E7C-E9DE-7DB0-E0A88C2CAC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5970" y="4645224"/>
              <a:ext cx="798477" cy="680184"/>
            </a:xfrm>
            <a:prstGeom prst="rect">
              <a:avLst/>
            </a:prstGeom>
            <a:solidFill>
              <a:schemeClr val="bg1"/>
            </a:solidFill>
          </p:spPr>
        </p:pic>
        <p:sp>
          <p:nvSpPr>
            <p:cNvPr id="18" name="テキスト ボックス 17">
              <a:extLst>
                <a:ext uri="{FF2B5EF4-FFF2-40B4-BE49-F238E27FC236}">
                  <a16:creationId xmlns:a16="http://schemas.microsoft.com/office/drawing/2014/main" id="{788CA693-5B80-50EA-C139-8D5B97E476FE}"/>
                </a:ext>
              </a:extLst>
            </p:cNvPr>
            <p:cNvSpPr txBox="1"/>
            <p:nvPr/>
          </p:nvSpPr>
          <p:spPr>
            <a:xfrm>
              <a:off x="2988266" y="4002891"/>
              <a:ext cx="13660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店舗</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アカウント</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8C4733B7-2F4F-3E58-66D0-063F8C492BE9}"/>
                </a:ext>
              </a:extLst>
            </p:cNvPr>
            <p:cNvSpPr txBox="1"/>
            <p:nvPr/>
          </p:nvSpPr>
          <p:spPr>
            <a:xfrm>
              <a:off x="2988266" y="4799998"/>
              <a:ext cx="13660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店舗</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a:t>
              </a: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アカウント</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DBB07A5D-68D9-3EEF-5F9C-B2C24DA2781B}"/>
                </a:ext>
              </a:extLst>
            </p:cNvPr>
            <p:cNvSpPr txBox="1"/>
            <p:nvPr/>
          </p:nvSpPr>
          <p:spPr>
            <a:xfrm>
              <a:off x="655689" y="3447004"/>
              <a:ext cx="800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オーナー</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1" name="Google Shape;468;p57">
              <a:extLst>
                <a:ext uri="{FF2B5EF4-FFF2-40B4-BE49-F238E27FC236}">
                  <a16:creationId xmlns:a16="http://schemas.microsoft.com/office/drawing/2014/main" id="{1B083265-D693-7FF7-611D-7617003AA1F6}"/>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19663" y="3727754"/>
              <a:ext cx="552101" cy="552101"/>
            </a:xfrm>
            <a:prstGeom prst="rect">
              <a:avLst/>
            </a:prstGeom>
            <a:noFill/>
            <a:ln>
              <a:noFill/>
            </a:ln>
          </p:spPr>
        </p:pic>
        <p:sp>
          <p:nvSpPr>
            <p:cNvPr id="22" name="角丸四角形 35">
              <a:extLst>
                <a:ext uri="{FF2B5EF4-FFF2-40B4-BE49-F238E27FC236}">
                  <a16:creationId xmlns:a16="http://schemas.microsoft.com/office/drawing/2014/main" id="{1B263A19-8B92-F3B2-AC2B-D075764645A9}"/>
                </a:ext>
              </a:extLst>
            </p:cNvPr>
            <p:cNvSpPr/>
            <p:nvPr/>
          </p:nvSpPr>
          <p:spPr>
            <a:xfrm>
              <a:off x="2126574" y="2358912"/>
              <a:ext cx="2154311" cy="550697"/>
            </a:xfrm>
            <a:prstGeom prst="roundRect">
              <a:avLst>
                <a:gd name="adj" fmla="val 50000"/>
              </a:avLst>
            </a:prstGeom>
            <a:solidFill>
              <a:schemeClr val="bg1"/>
            </a:solidFill>
            <a:ln w="38100">
              <a:solidFill>
                <a:srgbClr val="06C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メイリオ" panose="020B0604030504040204" pitchFamily="34" charset="-128"/>
                  <a:cs typeface="+mn-cs"/>
                </a:rPr>
                <a:t>同じメッセージを</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メイリオ" panose="020B060403050404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メイリオ" panose="020B0604030504040204" pitchFamily="34" charset="-128"/>
                  <a:cs typeface="+mn-cs"/>
                </a:rPr>
                <a:t>まとめて設定</a:t>
              </a:r>
            </a:p>
          </p:txBody>
        </p:sp>
      </p:grpSp>
    </p:spTree>
    <p:extLst>
      <p:ext uri="{BB962C8B-B14F-4D97-AF65-F5344CB8AC3E}">
        <p14:creationId xmlns:p14="http://schemas.microsoft.com/office/powerpoint/2010/main" val="86451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テキスト プレースホルダー 4">
            <a:extLst>
              <a:ext uri="{FF2B5EF4-FFF2-40B4-BE49-F238E27FC236}">
                <a16:creationId xmlns:a16="http://schemas.microsoft.com/office/drawing/2014/main" id="{FE60A5A5-4E52-FCF0-B68E-06DD22BAA9CD}"/>
              </a:ext>
            </a:extLst>
          </p:cNvPr>
          <p:cNvSpPr>
            <a:spLocks noGrp="1" noChangeArrowheads="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spcBef>
                <a:spcPct val="0"/>
              </a:spcBef>
            </a:pPr>
            <a:r>
              <a:rPr lang="en" altLang="ja-JP" dirty="0">
                <a:latin typeface="メイリオ" panose="020B0604030504040204" pitchFamily="34" charset="-128"/>
                <a:ea typeface="メイリオ" panose="020B0604030504040204" pitchFamily="34" charset="-128"/>
              </a:rPr>
              <a:t>LINE</a:t>
            </a:r>
            <a:r>
              <a:rPr lang="ja-JP" altLang="en-US">
                <a:latin typeface="メイリオ" panose="020B0604030504040204" pitchFamily="34" charset="-128"/>
                <a:ea typeface="メイリオ" panose="020B0604030504040204" pitchFamily="34" charset="-128"/>
              </a:rPr>
              <a:t>公式アカウントの</a:t>
            </a:r>
            <a:endParaRPr lang="en-US" altLang="ja-JP" dirty="0">
              <a:latin typeface="メイリオ" panose="020B0604030504040204" pitchFamily="34" charset="-128"/>
              <a:ea typeface="メイリオ" panose="020B0604030504040204" pitchFamily="34" charset="-128"/>
            </a:endParaRPr>
          </a:p>
          <a:p>
            <a:pPr eaLnBrk="1" hangingPunct="1">
              <a:spcBef>
                <a:spcPct val="0"/>
              </a:spcBef>
            </a:pPr>
            <a:r>
              <a:rPr lang="ja-JP" altLang="en-US">
                <a:latin typeface="メイリオ" panose="020B0604030504040204" pitchFamily="34" charset="-128"/>
                <a:ea typeface="メイリオ" panose="020B0604030504040204" pitchFamily="34" charset="-128"/>
              </a:rPr>
              <a:t>価格プランと売り上げ効果について</a:t>
            </a:r>
          </a:p>
        </p:txBody>
      </p:sp>
    </p:spTree>
    <p:extLst>
      <p:ext uri="{BB962C8B-B14F-4D97-AF65-F5344CB8AC3E}">
        <p14:creationId xmlns:p14="http://schemas.microsoft.com/office/powerpoint/2010/main" val="272317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ja-JP" altLang="en-US" dirty="0"/>
              <a:t>価格プラン</a:t>
            </a:r>
            <a:r>
              <a:rPr lang="ja-JP" altLang="en-US"/>
              <a:t>について</a:t>
            </a:r>
            <a:br>
              <a:rPr lang="ja-JP" altLang="en-US" dirty="0"/>
            </a:br>
            <a:endParaRPr kumimoji="1" lang="ja-JP" altLang="en-US" dirty="0"/>
          </a:p>
        </p:txBody>
      </p:sp>
      <p:sp>
        <p:nvSpPr>
          <p:cNvPr id="5" name="テキスト プレースホルダー 4"/>
          <p:cNvSpPr>
            <a:spLocks noGrp="1"/>
          </p:cNvSpPr>
          <p:nvPr>
            <p:ph type="body" sz="quarter" idx="10"/>
          </p:nvPr>
        </p:nvSpPr>
        <p:spPr/>
        <p:txBody>
          <a:bodyPr/>
          <a:lstStyle/>
          <a:p>
            <a:r>
              <a:rPr lang="ja-JP" altLang="en-US"/>
              <a:t>どなたでもご利用しやすいシンプルな価格プランです。価格プランによって、</a:t>
            </a:r>
            <a:br>
              <a:rPr lang="en-US" altLang="ja-JP" dirty="0"/>
            </a:br>
            <a:r>
              <a:rPr lang="ja-JP" altLang="en-US"/>
              <a:t>無料メッセージ通数や追加メッセージの可</a:t>
            </a:r>
            <a:r>
              <a:rPr lang="en-US" altLang="ja-JP" dirty="0"/>
              <a:t>/</a:t>
            </a:r>
            <a:r>
              <a:rPr lang="ja-JP" altLang="en-US"/>
              <a:t>不可など内容が異なります。</a:t>
            </a:r>
            <a:endParaRPr lang="en-US" altLang="ja-JP" dirty="0"/>
          </a:p>
        </p:txBody>
      </p:sp>
      <p:sp>
        <p:nvSpPr>
          <p:cNvPr id="4" name="テキスト ボックス 3">
            <a:extLst>
              <a:ext uri="{FF2B5EF4-FFF2-40B4-BE49-F238E27FC236}">
                <a16:creationId xmlns:a16="http://schemas.microsoft.com/office/drawing/2014/main" id="{99079BD8-A211-4747-CCF4-DF0804463C8D}"/>
              </a:ext>
            </a:extLst>
          </p:cNvPr>
          <p:cNvSpPr txBox="1"/>
          <p:nvPr/>
        </p:nvSpPr>
        <p:spPr>
          <a:xfrm>
            <a:off x="10302309" y="6262002"/>
            <a:ext cx="1338828"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メイリオ" panose="020B0604030504040204" pitchFamily="50" charset="-128"/>
              </a:rPr>
              <a:t>全て税別表記です。</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メイリオ" panose="020B0604030504040204" pitchFamily="50" charset="-128"/>
            </a:endParaRPr>
          </a:p>
        </p:txBody>
      </p:sp>
      <p:pic>
        <p:nvPicPr>
          <p:cNvPr id="2" name="図 1">
            <a:extLst>
              <a:ext uri="{FF2B5EF4-FFF2-40B4-BE49-F238E27FC236}">
                <a16:creationId xmlns:a16="http://schemas.microsoft.com/office/drawing/2014/main" id="{88C315F4-E4A9-82E5-387D-E6464FD6D7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855"/>
          <a:stretch/>
        </p:blipFill>
        <p:spPr>
          <a:xfrm>
            <a:off x="490614" y="1662451"/>
            <a:ext cx="11208128" cy="4500396"/>
          </a:xfrm>
          <a:prstGeom prst="rect">
            <a:avLst/>
          </a:prstGeom>
        </p:spPr>
      </p:pic>
    </p:spTree>
    <p:extLst>
      <p:ext uri="{BB962C8B-B14F-4D97-AF65-F5344CB8AC3E}">
        <p14:creationId xmlns:p14="http://schemas.microsoft.com/office/powerpoint/2010/main" val="196624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en-US" altLang="ja-JP" dirty="0"/>
              <a:t>LINE</a:t>
            </a:r>
            <a:r>
              <a:rPr lang="ja-JP" altLang="en-US"/>
              <a:t>公式アカウントの効果の考え方</a:t>
            </a:r>
            <a:br>
              <a:rPr lang="ja-JP" altLang="en-US" sz="10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br>
            <a:br>
              <a:rPr lang="ja-JP" altLang="en-US" dirty="0"/>
            </a:br>
            <a:endParaRPr kumimoji="1" lang="ja-JP" altLang="en-US" dirty="0"/>
          </a:p>
        </p:txBody>
      </p:sp>
      <p:sp>
        <p:nvSpPr>
          <p:cNvPr id="8" name="テキスト プレースホルダー 7"/>
          <p:cNvSpPr>
            <a:spLocks noGrp="1"/>
          </p:cNvSpPr>
          <p:nvPr>
            <p:ph type="body" sz="quarter" idx="10"/>
          </p:nvPr>
        </p:nvSpPr>
        <p:spPr>
          <a:xfrm>
            <a:off x="587374" y="1098189"/>
            <a:ext cx="11014609" cy="450392"/>
          </a:xfrm>
        </p:spPr>
        <p:txBody>
          <a:bodyPr/>
          <a:lstStyle/>
          <a:p>
            <a:r>
              <a:rPr lang="en-US" altLang="ja-JP" dirty="0"/>
              <a:t>LINE</a:t>
            </a:r>
            <a:r>
              <a:rPr lang="ja-JP" altLang="en-US"/>
              <a:t>公式アカウントの</a:t>
            </a:r>
            <a:r>
              <a:rPr lang="ja-JP" altLang="en-US" b="1"/>
              <a:t>月額費用</a:t>
            </a:r>
            <a:r>
              <a:rPr lang="ja-JP" altLang="en-US"/>
              <a:t>とメッセージ配信経由の</a:t>
            </a:r>
            <a:r>
              <a:rPr lang="ja-JP" altLang="en-US" b="1"/>
              <a:t>売上</a:t>
            </a:r>
            <a:r>
              <a:rPr lang="ja-JP" altLang="en-US"/>
              <a:t>を比較し、</a:t>
            </a:r>
            <a:r>
              <a:rPr lang="ja-JP" altLang="en-US" b="1"/>
              <a:t>売上が上回る</a:t>
            </a:r>
            <a:r>
              <a:rPr lang="ja-JP" altLang="en-US"/>
              <a:t>のであれば利用拡大するべきと考えます。</a:t>
            </a:r>
            <a:endParaRPr kumimoji="1" lang="ja-JP" altLang="en-US" dirty="0"/>
          </a:p>
        </p:txBody>
      </p:sp>
      <p:sp>
        <p:nvSpPr>
          <p:cNvPr id="2" name="円/楕円 1">
            <a:extLst>
              <a:ext uri="{FF2B5EF4-FFF2-40B4-BE49-F238E27FC236}">
                <a16:creationId xmlns:a16="http://schemas.microsoft.com/office/drawing/2014/main" id="{12111ABC-2E5F-8372-0077-37071F18D5B6}"/>
              </a:ext>
            </a:extLst>
          </p:cNvPr>
          <p:cNvSpPr/>
          <p:nvPr/>
        </p:nvSpPr>
        <p:spPr>
          <a:xfrm>
            <a:off x="1555133" y="1909142"/>
            <a:ext cx="3960000" cy="3960000"/>
          </a:xfrm>
          <a:prstGeom prst="ellipse">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rtlCol="0" anchor="ctr"/>
          <a:lstStyle/>
          <a:p>
            <a:pPr algn="ctr">
              <a:lnSpc>
                <a:spcPct val="114000"/>
              </a:lnSpc>
            </a:pPr>
            <a:r>
              <a:rPr kumimoji="1" lang="en-US" altLang="ja-JP" sz="2000" b="1" dirty="0">
                <a:solidFill>
                  <a:schemeClr val="bg1"/>
                </a:solidFill>
                <a:latin typeface="LINE Seed JP_OTF Bold" panose="02020500000000000000" pitchFamily="18" charset="-128"/>
                <a:ea typeface="LINE Seed JP_OTF Bold" panose="02020500000000000000" pitchFamily="18" charset="-128"/>
              </a:rPr>
              <a:t>LINE</a:t>
            </a:r>
            <a:r>
              <a:rPr kumimoji="1" lang="ja-JP" altLang="en-US" sz="2000" b="1">
                <a:solidFill>
                  <a:schemeClr val="bg1"/>
                </a:solidFill>
                <a:latin typeface="LINE Seed JP_OTF Bold" panose="02020500000000000000" pitchFamily="18" charset="-128"/>
                <a:ea typeface="LINE Seed JP_OTF Bold" panose="02020500000000000000" pitchFamily="18" charset="-128"/>
              </a:rPr>
              <a:t>公式アカウントの</a:t>
            </a:r>
            <a:endParaRPr kumimoji="1" lang="en-US" altLang="ja-JP" sz="2000" b="1" dirty="0">
              <a:solidFill>
                <a:schemeClr val="bg1"/>
              </a:solidFill>
              <a:latin typeface="LINE Seed JP_OTF Bold" panose="02020500000000000000" pitchFamily="18" charset="-128"/>
              <a:ea typeface="LINE Seed JP_OTF Bold" panose="02020500000000000000" pitchFamily="18" charset="-128"/>
            </a:endParaRPr>
          </a:p>
          <a:p>
            <a:pPr algn="ctr">
              <a:lnSpc>
                <a:spcPct val="114000"/>
              </a:lnSpc>
            </a:pPr>
            <a:r>
              <a:rPr kumimoji="1" lang="ja-JP" altLang="en-US" sz="5400" b="1">
                <a:solidFill>
                  <a:schemeClr val="bg1"/>
                </a:solidFill>
                <a:latin typeface="LINE Seed JP_OTF Bold" panose="02020500000000000000" pitchFamily="18" charset="-128"/>
                <a:ea typeface="LINE Seed JP_OTF Bold" panose="02020500000000000000" pitchFamily="18" charset="-128"/>
              </a:rPr>
              <a:t>月額費用</a:t>
            </a:r>
            <a:endParaRPr kumimoji="1" lang="ja-JP" altLang="en-US" sz="5400" b="1" dirty="0">
              <a:solidFill>
                <a:schemeClr val="bg1"/>
              </a:solidFill>
              <a:latin typeface="LINE Seed JP_OTF Bold" panose="02020500000000000000" pitchFamily="18" charset="-128"/>
              <a:ea typeface="LINE Seed JP_OTF Bold" panose="02020500000000000000" pitchFamily="18" charset="-128"/>
            </a:endParaRPr>
          </a:p>
        </p:txBody>
      </p:sp>
      <p:sp>
        <p:nvSpPr>
          <p:cNvPr id="3" name="円/楕円 2">
            <a:extLst>
              <a:ext uri="{FF2B5EF4-FFF2-40B4-BE49-F238E27FC236}">
                <a16:creationId xmlns:a16="http://schemas.microsoft.com/office/drawing/2014/main" id="{02DD6E37-0B5A-1377-953D-17C2B49D59C9}"/>
              </a:ext>
            </a:extLst>
          </p:cNvPr>
          <p:cNvSpPr/>
          <p:nvPr/>
        </p:nvSpPr>
        <p:spPr>
          <a:xfrm>
            <a:off x="6676867" y="1909142"/>
            <a:ext cx="3960000" cy="39600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rtlCol="0" anchor="ctr"/>
          <a:lstStyle/>
          <a:p>
            <a:pPr algn="ctr">
              <a:lnSpc>
                <a:spcPct val="114000"/>
              </a:lnSpc>
            </a:pPr>
            <a:r>
              <a:rPr kumimoji="1" lang="ja-JP" altLang="en-US" sz="2000" b="1">
                <a:solidFill>
                  <a:schemeClr val="bg1"/>
                </a:solidFill>
                <a:latin typeface="LINE Seed JP_OTF Bold" panose="02020500000000000000" pitchFamily="18" charset="-128"/>
                <a:ea typeface="LINE Seed JP_OTF Bold" panose="02020500000000000000" pitchFamily="18" charset="-128"/>
              </a:rPr>
              <a:t>メッセージ配信経由の</a:t>
            </a:r>
            <a:endParaRPr kumimoji="1" lang="en-US" altLang="ja-JP" sz="2000" b="1" dirty="0">
              <a:solidFill>
                <a:schemeClr val="bg1"/>
              </a:solidFill>
              <a:latin typeface="LINE Seed JP_OTF Bold" panose="02020500000000000000" pitchFamily="18" charset="-128"/>
              <a:ea typeface="LINE Seed JP_OTF Bold" panose="02020500000000000000" pitchFamily="18" charset="-128"/>
            </a:endParaRPr>
          </a:p>
          <a:p>
            <a:pPr algn="ctr">
              <a:lnSpc>
                <a:spcPct val="114000"/>
              </a:lnSpc>
            </a:pPr>
            <a:r>
              <a:rPr lang="ja-JP" altLang="en-US" sz="5400" b="1">
                <a:solidFill>
                  <a:schemeClr val="bg1"/>
                </a:solidFill>
                <a:latin typeface="LINE Seed JP_OTF Bold" panose="02020500000000000000" pitchFamily="18" charset="-128"/>
                <a:ea typeface="LINE Seed JP_OTF Bold" panose="02020500000000000000" pitchFamily="18" charset="-128"/>
              </a:rPr>
              <a:t>売上</a:t>
            </a:r>
            <a:r>
              <a:rPr kumimoji="1" lang="en-US" altLang="ja-JP" sz="4400" dirty="0">
                <a:solidFill>
                  <a:schemeClr val="bg1"/>
                </a:solidFill>
                <a:latin typeface="LINE Seed JP_OTF Regular" panose="02020500000000000000" pitchFamily="18" charset="-128"/>
                <a:ea typeface="LINE Seed JP_OTF Regular" panose="02020500000000000000" pitchFamily="18" charset="-128"/>
              </a:rPr>
              <a:t>(</a:t>
            </a:r>
            <a:r>
              <a:rPr kumimoji="1" lang="ja-JP" altLang="en-US" sz="4400" b="1">
                <a:solidFill>
                  <a:schemeClr val="bg1"/>
                </a:solidFill>
                <a:latin typeface="LINE Seed JP_OTF Bold" panose="02020500000000000000" pitchFamily="18" charset="-128"/>
                <a:ea typeface="LINE Seed JP_OTF Bold" panose="02020500000000000000" pitchFamily="18" charset="-128"/>
              </a:rPr>
              <a:t>利益</a:t>
            </a:r>
            <a:r>
              <a:rPr kumimoji="1" lang="en-US" altLang="ja-JP" sz="4400" dirty="0">
                <a:solidFill>
                  <a:schemeClr val="bg1"/>
                </a:solidFill>
                <a:latin typeface="LINE Seed JP_OTF Regular" panose="02020500000000000000" pitchFamily="18" charset="-128"/>
                <a:ea typeface="LINE Seed JP_OTF Regular" panose="02020500000000000000" pitchFamily="18" charset="-128"/>
              </a:rPr>
              <a:t>)</a:t>
            </a:r>
            <a:endParaRPr kumimoji="1" lang="ja-JP" altLang="en-US" sz="4400" dirty="0">
              <a:solidFill>
                <a:schemeClr val="bg1"/>
              </a:solidFill>
              <a:latin typeface="LINE Seed JP_OTF Regular" panose="02020500000000000000" pitchFamily="18" charset="-128"/>
              <a:ea typeface="LINE Seed JP_OTF Regular" panose="02020500000000000000" pitchFamily="18" charset="-128"/>
            </a:endParaRPr>
          </a:p>
        </p:txBody>
      </p:sp>
      <p:sp>
        <p:nvSpPr>
          <p:cNvPr id="4" name="フリーフォーム 3">
            <a:extLst>
              <a:ext uri="{FF2B5EF4-FFF2-40B4-BE49-F238E27FC236}">
                <a16:creationId xmlns:a16="http://schemas.microsoft.com/office/drawing/2014/main" id="{939F0B31-BADA-5F30-53A8-7E47A04CECA1}"/>
              </a:ext>
            </a:extLst>
          </p:cNvPr>
          <p:cNvSpPr/>
          <p:nvPr/>
        </p:nvSpPr>
        <p:spPr>
          <a:xfrm>
            <a:off x="5891704" y="3538331"/>
            <a:ext cx="408592" cy="892277"/>
          </a:xfrm>
          <a:custGeom>
            <a:avLst/>
            <a:gdLst>
              <a:gd name="connsiteX0" fmla="*/ 450760 w 566670"/>
              <a:gd name="connsiteY0" fmla="*/ 0 h 953037"/>
              <a:gd name="connsiteX1" fmla="*/ 0 w 566670"/>
              <a:gd name="connsiteY1" fmla="*/ 450760 h 953037"/>
              <a:gd name="connsiteX2" fmla="*/ 0 w 566670"/>
              <a:gd name="connsiteY2" fmla="*/ 515155 h 953037"/>
              <a:gd name="connsiteX3" fmla="*/ 437882 w 566670"/>
              <a:gd name="connsiteY3" fmla="*/ 953037 h 953037"/>
              <a:gd name="connsiteX4" fmla="*/ 566670 w 566670"/>
              <a:gd name="connsiteY4" fmla="*/ 953037 h 953037"/>
              <a:gd name="connsiteX0" fmla="*/ 450760 w 450760"/>
              <a:gd name="connsiteY0" fmla="*/ 0 h 953037"/>
              <a:gd name="connsiteX1" fmla="*/ 0 w 450760"/>
              <a:gd name="connsiteY1" fmla="*/ 450760 h 953037"/>
              <a:gd name="connsiteX2" fmla="*/ 0 w 450760"/>
              <a:gd name="connsiteY2" fmla="*/ 515155 h 953037"/>
              <a:gd name="connsiteX3" fmla="*/ 437882 w 450760"/>
              <a:gd name="connsiteY3" fmla="*/ 953037 h 953037"/>
              <a:gd name="connsiteX0" fmla="*/ 450760 w 450760"/>
              <a:gd name="connsiteY0" fmla="*/ 0 h 953037"/>
              <a:gd name="connsiteX1" fmla="*/ 0 w 450760"/>
              <a:gd name="connsiteY1" fmla="*/ 450760 h 953037"/>
              <a:gd name="connsiteX2" fmla="*/ 437882 w 450760"/>
              <a:gd name="connsiteY2" fmla="*/ 953037 h 953037"/>
            </a:gdLst>
            <a:ahLst/>
            <a:cxnLst>
              <a:cxn ang="0">
                <a:pos x="connsiteX0" y="connsiteY0"/>
              </a:cxn>
              <a:cxn ang="0">
                <a:pos x="connsiteX1" y="connsiteY1"/>
              </a:cxn>
              <a:cxn ang="0">
                <a:pos x="connsiteX2" y="connsiteY2"/>
              </a:cxn>
            </a:cxnLst>
            <a:rect l="l" t="t" r="r" b="b"/>
            <a:pathLst>
              <a:path w="450760" h="953037">
                <a:moveTo>
                  <a:pt x="450760" y="0"/>
                </a:moveTo>
                <a:lnTo>
                  <a:pt x="0" y="450760"/>
                </a:lnTo>
                <a:lnTo>
                  <a:pt x="437882" y="95303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nvGrpSpPr>
          <p:cNvPr id="5" name="グループ化 4">
            <a:extLst>
              <a:ext uri="{FF2B5EF4-FFF2-40B4-BE49-F238E27FC236}">
                <a16:creationId xmlns:a16="http://schemas.microsoft.com/office/drawing/2014/main" id="{A1EE41C4-1A2E-634B-EA03-BAC1EE0096C0}"/>
              </a:ext>
            </a:extLst>
          </p:cNvPr>
          <p:cNvGrpSpPr/>
          <p:nvPr/>
        </p:nvGrpSpPr>
        <p:grpSpPr>
          <a:xfrm rot="1204191">
            <a:off x="9406785" y="4715792"/>
            <a:ext cx="995296" cy="1544473"/>
            <a:chOff x="9161264" y="6508487"/>
            <a:chExt cx="1251938" cy="1684154"/>
          </a:xfrm>
        </p:grpSpPr>
        <p:sp>
          <p:nvSpPr>
            <p:cNvPr id="6" name="フリーフォーム 5">
              <a:extLst>
                <a:ext uri="{FF2B5EF4-FFF2-40B4-BE49-F238E27FC236}">
                  <a16:creationId xmlns:a16="http://schemas.microsoft.com/office/drawing/2014/main" id="{27C643B7-0E32-DBBE-53FE-715596C18E9A}"/>
                </a:ext>
              </a:extLst>
            </p:cNvPr>
            <p:cNvSpPr/>
            <p:nvPr/>
          </p:nvSpPr>
          <p:spPr>
            <a:xfrm>
              <a:off x="9161264" y="6508487"/>
              <a:ext cx="1251938" cy="1684154"/>
            </a:xfrm>
            <a:custGeom>
              <a:avLst/>
              <a:gdLst>
                <a:gd name="connsiteX0" fmla="*/ 54788 w 1251938"/>
                <a:gd name="connsiteY0" fmla="*/ 0 h 1260303"/>
                <a:gd name="connsiteX1" fmla="*/ 1197150 w 1251938"/>
                <a:gd name="connsiteY1" fmla="*/ 0 h 1260303"/>
                <a:gd name="connsiteX2" fmla="*/ 1251938 w 1251938"/>
                <a:gd name="connsiteY2" fmla="*/ 54788 h 1260303"/>
                <a:gd name="connsiteX3" fmla="*/ 1251938 w 1251938"/>
                <a:gd name="connsiteY3" fmla="*/ 701946 h 1260303"/>
                <a:gd name="connsiteX4" fmla="*/ 1197150 w 1251938"/>
                <a:gd name="connsiteY4" fmla="*/ 756734 h 1260303"/>
                <a:gd name="connsiteX5" fmla="*/ 666501 w 1251938"/>
                <a:gd name="connsiteY5" fmla="*/ 756734 h 1260303"/>
                <a:gd name="connsiteX6" fmla="*/ 666501 w 1251938"/>
                <a:gd name="connsiteY6" fmla="*/ 1260303 h 1260303"/>
                <a:gd name="connsiteX7" fmla="*/ 585437 w 1251938"/>
                <a:gd name="connsiteY7" fmla="*/ 1260303 h 1260303"/>
                <a:gd name="connsiteX8" fmla="*/ 585437 w 1251938"/>
                <a:gd name="connsiteY8" fmla="*/ 756734 h 1260303"/>
                <a:gd name="connsiteX9" fmla="*/ 54788 w 1251938"/>
                <a:gd name="connsiteY9" fmla="*/ 756734 h 1260303"/>
                <a:gd name="connsiteX10" fmla="*/ 0 w 1251938"/>
                <a:gd name="connsiteY10" fmla="*/ 701946 h 1260303"/>
                <a:gd name="connsiteX11" fmla="*/ 0 w 1251938"/>
                <a:gd name="connsiteY11" fmla="*/ 54788 h 1260303"/>
                <a:gd name="connsiteX12" fmla="*/ 54788 w 1251938"/>
                <a:gd name="connsiteY12" fmla="*/ 0 h 12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38" h="1260303">
                  <a:moveTo>
                    <a:pt x="54788" y="0"/>
                  </a:moveTo>
                  <a:lnTo>
                    <a:pt x="1197150" y="0"/>
                  </a:lnTo>
                  <a:cubicBezTo>
                    <a:pt x="1227409" y="0"/>
                    <a:pt x="1251938" y="24529"/>
                    <a:pt x="1251938" y="54788"/>
                  </a:cubicBezTo>
                  <a:lnTo>
                    <a:pt x="1251938" y="701946"/>
                  </a:lnTo>
                  <a:cubicBezTo>
                    <a:pt x="1251938" y="732205"/>
                    <a:pt x="1227409" y="756734"/>
                    <a:pt x="1197150" y="756734"/>
                  </a:cubicBezTo>
                  <a:lnTo>
                    <a:pt x="666501" y="756734"/>
                  </a:lnTo>
                  <a:lnTo>
                    <a:pt x="666501" y="1260303"/>
                  </a:lnTo>
                  <a:lnTo>
                    <a:pt x="585437" y="1260303"/>
                  </a:lnTo>
                  <a:lnTo>
                    <a:pt x="585437" y="756734"/>
                  </a:lnTo>
                  <a:lnTo>
                    <a:pt x="54788" y="756734"/>
                  </a:lnTo>
                  <a:cubicBezTo>
                    <a:pt x="24529" y="756734"/>
                    <a:pt x="0" y="732205"/>
                    <a:pt x="0" y="701946"/>
                  </a:cubicBezTo>
                  <a:lnTo>
                    <a:pt x="0" y="54788"/>
                  </a:lnTo>
                  <a:cubicBezTo>
                    <a:pt x="0" y="24529"/>
                    <a:pt x="24529" y="0"/>
                    <a:pt x="54788" y="0"/>
                  </a:cubicBezTo>
                  <a:close/>
                </a:path>
              </a:pathLst>
            </a:custGeom>
            <a:solidFill>
              <a:schemeClr val="bg1"/>
            </a:solidFill>
            <a:ln w="25400">
              <a:solidFill>
                <a:srgbClr val="06C7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9" name="テキスト ボックス 8">
              <a:extLst>
                <a:ext uri="{FF2B5EF4-FFF2-40B4-BE49-F238E27FC236}">
                  <a16:creationId xmlns:a16="http://schemas.microsoft.com/office/drawing/2014/main" id="{46A34EA0-2EC0-31E6-3229-D3B2C798E3C0}"/>
                </a:ext>
              </a:extLst>
            </p:cNvPr>
            <p:cNvSpPr txBox="1"/>
            <p:nvPr/>
          </p:nvSpPr>
          <p:spPr>
            <a:xfrm>
              <a:off x="9197038" y="6883952"/>
              <a:ext cx="1192264" cy="892447"/>
            </a:xfrm>
            <a:prstGeom prst="rect">
              <a:avLst/>
            </a:prstGeom>
            <a:noFill/>
          </p:spPr>
          <p:txBody>
            <a:bodyPr wrap="square" rtlCol="0">
              <a:spAutoFit/>
            </a:bodyPr>
            <a:lstStyle/>
            <a:p>
              <a:pPr algn="ctr">
                <a:lnSpc>
                  <a:spcPct val="120000"/>
                </a:lnSpc>
              </a:pPr>
              <a:r>
                <a:rPr lang="ja-JP" altLang="en-US" sz="1400" b="1">
                  <a:solidFill>
                    <a:srgbClr val="06C755"/>
                  </a:solidFill>
                  <a:latin typeface="LINE Seed JP_OTF ExtraBold" panose="02020500000000000000" pitchFamily="18" charset="-128"/>
                  <a:ea typeface="LINE Seed JP_OTF ExtraBold" panose="02020500000000000000" pitchFamily="18" charset="-128"/>
                </a:rPr>
                <a:t>売上の方が高い</a:t>
              </a:r>
              <a:endParaRPr lang="en-US" altLang="ja-JP" sz="1400" b="1" dirty="0">
                <a:solidFill>
                  <a:srgbClr val="06C755"/>
                </a:solidFill>
                <a:latin typeface="LINE Seed JP_OTF ExtraBold" panose="02020500000000000000" pitchFamily="18" charset="-128"/>
                <a:ea typeface="LINE Seed JP_OTF ExtraBold" panose="02020500000000000000" pitchFamily="18" charset="-128"/>
              </a:endParaRPr>
            </a:p>
            <a:p>
              <a:pPr algn="ctr">
                <a:lnSpc>
                  <a:spcPct val="120000"/>
                </a:lnSpc>
              </a:pPr>
              <a:endParaRPr kumimoji="1" lang="ja-JP" altLang="en-US" sz="1200" b="1" dirty="0">
                <a:solidFill>
                  <a:srgbClr val="06C755"/>
                </a:solidFill>
                <a:latin typeface="LINE Seed JP_OTF ExtraBold" panose="02020500000000000000" pitchFamily="18" charset="-128"/>
                <a:ea typeface="LINE Seed JP_OTF ExtraBold" panose="02020500000000000000" pitchFamily="18" charset="-128"/>
                <a:cs typeface="Arial" panose="020B0604020202020204" pitchFamily="34" charset="0"/>
              </a:endParaRPr>
            </a:p>
          </p:txBody>
        </p:sp>
        <p:pic>
          <p:nvPicPr>
            <p:cNvPr id="10" name="グラフィックス 9">
              <a:extLst>
                <a:ext uri="{FF2B5EF4-FFF2-40B4-BE49-F238E27FC236}">
                  <a16:creationId xmlns:a16="http://schemas.microsoft.com/office/drawing/2014/main" id="{4EE6C554-B0F9-A530-5DAF-1F3C353F7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3446" y="6577681"/>
              <a:ext cx="353206" cy="353205"/>
            </a:xfrm>
            <a:prstGeom prst="rect">
              <a:avLst/>
            </a:prstGeom>
          </p:spPr>
        </p:pic>
      </p:grpSp>
    </p:spTree>
    <p:extLst>
      <p:ext uri="{BB962C8B-B14F-4D97-AF65-F5344CB8AC3E}">
        <p14:creationId xmlns:p14="http://schemas.microsoft.com/office/powerpoint/2010/main" val="4073875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対応プランと売上シミュレーション</a:t>
            </a:r>
            <a:br>
              <a:rPr lang="ja-JP" altLang="en-US" sz="1000" b="1">
                <a:solidFill>
                  <a:schemeClr val="tx1">
                    <a:lumMod val="85000"/>
                    <a:lumOff val="15000"/>
                  </a:schemeClr>
                </a:solidFill>
                <a:latin typeface="LINE Seed JP_OTF Bold" panose="02020500000000000000" pitchFamily="18" charset="-128"/>
                <a:ea typeface="LINE Seed JP_OTF Bold" panose="02020500000000000000" pitchFamily="18" charset="-128"/>
              </a:rPr>
            </a:br>
            <a:br>
              <a:rPr lang="ja-JP" altLang="en-US" sz="10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br>
            <a:br>
              <a:rPr lang="ja-JP" altLang="en-US" dirty="0"/>
            </a:br>
            <a:endParaRPr kumimoji="1" lang="ja-JP" altLang="en-US" dirty="0"/>
          </a:p>
        </p:txBody>
      </p:sp>
      <p:sp>
        <p:nvSpPr>
          <p:cNvPr id="8" name="テキスト プレースホルダー 7"/>
          <p:cNvSpPr>
            <a:spLocks noGrp="1"/>
          </p:cNvSpPr>
          <p:nvPr>
            <p:ph type="body" sz="quarter" idx="10"/>
          </p:nvPr>
        </p:nvSpPr>
        <p:spPr>
          <a:xfrm>
            <a:off x="587374" y="1098189"/>
            <a:ext cx="11014609" cy="450392"/>
          </a:xfrm>
        </p:spPr>
        <p:txBody>
          <a:bodyPr/>
          <a:lstStyle/>
          <a:p>
            <a:r>
              <a:rPr lang="ja-JP" altLang="en-US"/>
              <a:t>以下の計算式に数字を入れて、「</a:t>
            </a:r>
            <a:r>
              <a:rPr lang="en-US" altLang="ja-JP" dirty="0"/>
              <a:t>LINE</a:t>
            </a:r>
            <a:r>
              <a:rPr lang="ja-JP" altLang="en-US"/>
              <a:t>公式アカウント</a:t>
            </a:r>
            <a:r>
              <a:rPr lang="en-US" altLang="ja-JP" dirty="0"/>
              <a:t> </a:t>
            </a:r>
            <a:r>
              <a:rPr lang="ja-JP" altLang="en-US"/>
              <a:t>メッセージ配信経由の売上」を算出しましょう。</a:t>
            </a:r>
            <a:endParaRPr kumimoji="1" lang="ja-JP" altLang="en-US" dirty="0"/>
          </a:p>
        </p:txBody>
      </p:sp>
      <p:sp>
        <p:nvSpPr>
          <p:cNvPr id="5" name="角丸四角形 4">
            <a:extLst>
              <a:ext uri="{FF2B5EF4-FFF2-40B4-BE49-F238E27FC236}">
                <a16:creationId xmlns:a16="http://schemas.microsoft.com/office/drawing/2014/main" id="{5997B61D-22BA-2552-256F-7F2634420446}"/>
              </a:ext>
            </a:extLst>
          </p:cNvPr>
          <p:cNvSpPr/>
          <p:nvPr/>
        </p:nvSpPr>
        <p:spPr>
          <a:xfrm>
            <a:off x="313978" y="1938859"/>
            <a:ext cx="1562544" cy="1366129"/>
          </a:xfrm>
          <a:prstGeom prst="roundRect">
            <a:avLst>
              <a:gd name="adj" fmla="val 3939"/>
            </a:avLst>
          </a:prstGeom>
          <a:solidFill>
            <a:srgbClr val="06C75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a:solidFill>
                  <a:schemeClr val="tx1"/>
                </a:solidFill>
                <a:latin typeface="LINE Seed JP_OTF Bold" panose="02020500000000000000" pitchFamily="18" charset="-128"/>
                <a:ea typeface="LINE Seed JP_OTF Bold" panose="02020500000000000000" pitchFamily="18" charset="-128"/>
              </a:rPr>
              <a:t>メッセージを配信する</a:t>
            </a:r>
            <a:br>
              <a:rPr kumimoji="1" lang="en-US" altLang="ja-JP" sz="2000" b="1">
                <a:solidFill>
                  <a:schemeClr val="tx1"/>
                </a:solidFill>
                <a:latin typeface="LINE Seed JP_OTF Bold" panose="02020500000000000000" pitchFamily="18" charset="-128"/>
                <a:ea typeface="LINE Seed JP_OTF Bold" panose="02020500000000000000" pitchFamily="18" charset="-128"/>
              </a:rPr>
            </a:br>
            <a:r>
              <a:rPr kumimoji="1" lang="ja-JP" altLang="en-US" sz="2400" b="1">
                <a:solidFill>
                  <a:schemeClr val="tx1"/>
                </a:solidFill>
                <a:latin typeface="LINE Seed JP_OTF Bold" panose="02020500000000000000" pitchFamily="18" charset="-128"/>
                <a:ea typeface="LINE Seed JP_OTF Bold" panose="02020500000000000000" pitchFamily="18" charset="-128"/>
              </a:rPr>
              <a:t>友だち数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6" name="角丸四角形 5">
            <a:extLst>
              <a:ext uri="{FF2B5EF4-FFF2-40B4-BE49-F238E27FC236}">
                <a16:creationId xmlns:a16="http://schemas.microsoft.com/office/drawing/2014/main" id="{22CD5492-E455-A42C-840C-3AB4F33BC322}"/>
              </a:ext>
            </a:extLst>
          </p:cNvPr>
          <p:cNvSpPr/>
          <p:nvPr/>
        </p:nvSpPr>
        <p:spPr>
          <a:xfrm>
            <a:off x="9438832" y="1938856"/>
            <a:ext cx="2591936" cy="1366129"/>
          </a:xfrm>
          <a:prstGeom prst="roundRect">
            <a:avLst>
              <a:gd name="adj" fmla="val 4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ja-JP" b="1" dirty="0">
                <a:solidFill>
                  <a:schemeClr val="bg1"/>
                </a:solidFill>
                <a:latin typeface="LINE Seed JP_OTF Bold" panose="02020500000000000000" pitchFamily="18" charset="-128"/>
                <a:ea typeface="LINE Seed JP_OTF Bold" panose="02020500000000000000" pitchFamily="18" charset="-128"/>
              </a:rPr>
              <a:t>LINE</a:t>
            </a:r>
            <a:r>
              <a:rPr lang="ja-JP" altLang="en-US" b="1">
                <a:solidFill>
                  <a:schemeClr val="bg1"/>
                </a:solidFill>
                <a:latin typeface="LINE Seed JP_OTF Bold" panose="02020500000000000000" pitchFamily="18" charset="-128"/>
                <a:ea typeface="LINE Seed JP_OTF Bold" panose="02020500000000000000" pitchFamily="18" charset="-128"/>
              </a:rPr>
              <a:t>公式アカウント</a:t>
            </a:r>
            <a:br>
              <a:rPr lang="en-US" altLang="ja-JP" sz="2000" b="1" dirty="0">
                <a:solidFill>
                  <a:schemeClr val="bg1"/>
                </a:solidFill>
                <a:latin typeface="LINE Seed JP_OTF Bold" panose="02020500000000000000" pitchFamily="18" charset="-128"/>
                <a:ea typeface="LINE Seed JP_OTF Bold" panose="02020500000000000000" pitchFamily="18" charset="-128"/>
              </a:rPr>
            </a:br>
            <a:r>
              <a:rPr lang="ja-JP" altLang="en-US" sz="2000" b="1">
                <a:solidFill>
                  <a:schemeClr val="bg1"/>
                </a:solidFill>
                <a:latin typeface="LINE Seed JP_OTF Bold" panose="02020500000000000000" pitchFamily="18" charset="-128"/>
                <a:ea typeface="LINE Seed JP_OTF Bold" panose="02020500000000000000" pitchFamily="18" charset="-128"/>
              </a:rPr>
              <a:t>メッセージ</a:t>
            </a:r>
            <a:br>
              <a:rPr lang="en-US" altLang="ja-JP" sz="2000" b="1" dirty="0">
                <a:solidFill>
                  <a:schemeClr val="bg1"/>
                </a:solidFill>
                <a:latin typeface="LINE Seed JP_OTF Bold" panose="02020500000000000000" pitchFamily="18" charset="-128"/>
                <a:ea typeface="LINE Seed JP_OTF Bold" panose="02020500000000000000" pitchFamily="18" charset="-128"/>
              </a:rPr>
            </a:br>
            <a:r>
              <a:rPr lang="ja-JP" altLang="en-US" sz="2000" b="1">
                <a:solidFill>
                  <a:schemeClr val="bg1"/>
                </a:solidFill>
                <a:latin typeface="LINE Seed JP_OTF Bold" panose="02020500000000000000" pitchFamily="18" charset="-128"/>
                <a:ea typeface="LINE Seed JP_OTF Bold" panose="02020500000000000000" pitchFamily="18" charset="-128"/>
              </a:rPr>
              <a:t>配信経由の売上</a:t>
            </a:r>
            <a:endParaRPr kumimoji="1"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sp>
        <p:nvSpPr>
          <p:cNvPr id="9" name="テキスト ボックス 8">
            <a:extLst>
              <a:ext uri="{FF2B5EF4-FFF2-40B4-BE49-F238E27FC236}">
                <a16:creationId xmlns:a16="http://schemas.microsoft.com/office/drawing/2014/main" id="{A95EBBF5-EC9E-9380-1C07-15DD1B38C8FA}"/>
              </a:ext>
            </a:extLst>
          </p:cNvPr>
          <p:cNvSpPr txBox="1"/>
          <p:nvPr/>
        </p:nvSpPr>
        <p:spPr>
          <a:xfrm>
            <a:off x="179850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82CABA52-138A-68C7-4AC7-2DEFE9065B14}"/>
              </a:ext>
            </a:extLst>
          </p:cNvPr>
          <p:cNvSpPr txBox="1"/>
          <p:nvPr/>
        </p:nvSpPr>
        <p:spPr>
          <a:xfrm>
            <a:off x="361009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0838C071-5240-9630-A623-77F98F44CCCE}"/>
              </a:ext>
            </a:extLst>
          </p:cNvPr>
          <p:cNvSpPr txBox="1"/>
          <p:nvPr/>
        </p:nvSpPr>
        <p:spPr>
          <a:xfrm>
            <a:off x="7263004"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ED5783E5-1FFE-8232-AC4F-713383304377}"/>
              </a:ext>
            </a:extLst>
          </p:cNvPr>
          <p:cNvSpPr txBox="1"/>
          <p:nvPr/>
        </p:nvSpPr>
        <p:spPr>
          <a:xfrm>
            <a:off x="542168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E1B0A7A4-E7D3-7A01-1351-EB9E5C1F6411}"/>
              </a:ext>
            </a:extLst>
          </p:cNvPr>
          <p:cNvSpPr txBox="1"/>
          <p:nvPr/>
        </p:nvSpPr>
        <p:spPr>
          <a:xfrm>
            <a:off x="9087895" y="2491425"/>
            <a:ext cx="405083" cy="369332"/>
          </a:xfrm>
          <a:prstGeom prst="rect">
            <a:avLst/>
          </a:prstGeom>
          <a:noFill/>
        </p:spPr>
        <p:txBody>
          <a:bodyPr wrap="square" rtlCol="0">
            <a:spAutoFit/>
          </a:bodyPr>
          <a:lstStyle/>
          <a:p>
            <a:pPr algn="l"/>
            <a:r>
              <a:rPr lang="ja-JP" altLang="en-US" b="1">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4" name="角丸四角形 13">
            <a:extLst>
              <a:ext uri="{FF2B5EF4-FFF2-40B4-BE49-F238E27FC236}">
                <a16:creationId xmlns:a16="http://schemas.microsoft.com/office/drawing/2014/main" id="{0E2DC96C-7CD0-CA2A-305F-1C242E07B2D0}"/>
              </a:ext>
            </a:extLst>
          </p:cNvPr>
          <p:cNvSpPr/>
          <p:nvPr/>
        </p:nvSpPr>
        <p:spPr>
          <a:xfrm>
            <a:off x="2089438" y="1938859"/>
            <a:ext cx="1562544" cy="1366129"/>
          </a:xfrm>
          <a:prstGeom prst="roundRect">
            <a:avLst>
              <a:gd name="adj" fmla="val 3939"/>
            </a:avLst>
          </a:prstGeom>
          <a:solidFill>
            <a:srgbClr val="06C75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a:solidFill>
                  <a:schemeClr val="tx1"/>
                </a:solidFill>
                <a:latin typeface="LINE Seed JP_OTF Bold" panose="02020500000000000000" pitchFamily="18" charset="-128"/>
                <a:ea typeface="LINE Seed JP_OTF Bold" panose="02020500000000000000" pitchFamily="18" charset="-128"/>
              </a:rPr>
              <a:t>月に送る</a:t>
            </a:r>
            <a:br>
              <a:rPr kumimoji="1" lang="en-US" altLang="ja-JP" sz="2000" b="1" dirty="0">
                <a:solidFill>
                  <a:schemeClr val="tx1"/>
                </a:solidFill>
                <a:latin typeface="LINE Seed JP_OTF Bold" panose="02020500000000000000" pitchFamily="18" charset="-128"/>
                <a:ea typeface="LINE Seed JP_OTF Bold" panose="02020500000000000000" pitchFamily="18" charset="-128"/>
              </a:rPr>
            </a:br>
            <a:r>
              <a:rPr lang="ja-JP" altLang="en-US" sz="2400" b="1">
                <a:solidFill>
                  <a:schemeClr val="tx1"/>
                </a:solidFill>
                <a:latin typeface="LINE Seed JP_OTF Bold" panose="02020500000000000000" pitchFamily="18" charset="-128"/>
                <a:ea typeface="LINE Seed JP_OTF Bold" panose="02020500000000000000" pitchFamily="18" charset="-128"/>
              </a:rPr>
              <a:t>配信回数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5" name="角丸四角形 14">
            <a:extLst>
              <a:ext uri="{FF2B5EF4-FFF2-40B4-BE49-F238E27FC236}">
                <a16:creationId xmlns:a16="http://schemas.microsoft.com/office/drawing/2014/main" id="{71B50011-763F-3193-92EE-6A55E455C42F}"/>
              </a:ext>
            </a:extLst>
          </p:cNvPr>
          <p:cNvSpPr/>
          <p:nvPr/>
        </p:nvSpPr>
        <p:spPr>
          <a:xfrm>
            <a:off x="3937158"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メッセージを</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受信した人の</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来店率</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6" name="角丸四角形 15">
            <a:extLst>
              <a:ext uri="{FF2B5EF4-FFF2-40B4-BE49-F238E27FC236}">
                <a16:creationId xmlns:a16="http://schemas.microsoft.com/office/drawing/2014/main" id="{A5537514-51CA-44CC-7189-F5C05F069C5B}"/>
              </a:ext>
            </a:extLst>
          </p:cNvPr>
          <p:cNvSpPr/>
          <p:nvPr/>
        </p:nvSpPr>
        <p:spPr>
          <a:xfrm>
            <a:off x="5765958"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平均</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来店人数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7" name="角丸四角形 16">
            <a:extLst>
              <a:ext uri="{FF2B5EF4-FFF2-40B4-BE49-F238E27FC236}">
                <a16:creationId xmlns:a16="http://schemas.microsoft.com/office/drawing/2014/main" id="{A4781966-5277-22B5-3066-38DBEFF22FDA}"/>
              </a:ext>
            </a:extLst>
          </p:cNvPr>
          <p:cNvSpPr/>
          <p:nvPr/>
        </p:nvSpPr>
        <p:spPr>
          <a:xfrm>
            <a:off x="7610032"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平均</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客単価</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grpSp>
        <p:nvGrpSpPr>
          <p:cNvPr id="18" name="グループ化 17">
            <a:extLst>
              <a:ext uri="{FF2B5EF4-FFF2-40B4-BE49-F238E27FC236}">
                <a16:creationId xmlns:a16="http://schemas.microsoft.com/office/drawing/2014/main" id="{7E3ACFD0-1A94-7B60-F6E6-607DF674C299}"/>
              </a:ext>
            </a:extLst>
          </p:cNvPr>
          <p:cNvGrpSpPr/>
          <p:nvPr/>
        </p:nvGrpSpPr>
        <p:grpSpPr>
          <a:xfrm>
            <a:off x="276051" y="3729731"/>
            <a:ext cx="9175378" cy="461665"/>
            <a:chOff x="233131" y="2572760"/>
            <a:chExt cx="9175378" cy="461665"/>
          </a:xfrm>
        </p:grpSpPr>
        <p:sp>
          <p:nvSpPr>
            <p:cNvPr id="19" name="テキスト ボックス 18">
              <a:extLst>
                <a:ext uri="{FF2B5EF4-FFF2-40B4-BE49-F238E27FC236}">
                  <a16:creationId xmlns:a16="http://schemas.microsoft.com/office/drawing/2014/main" id="{5DB2BAD6-160A-A857-A507-45A081B1B60E}"/>
                </a:ext>
              </a:extLst>
            </p:cNvPr>
            <p:cNvSpPr txBox="1"/>
            <p:nvPr/>
          </p:nvSpPr>
          <p:spPr>
            <a:xfrm>
              <a:off x="233131" y="2572760"/>
              <a:ext cx="1601436" cy="461665"/>
            </a:xfrm>
            <a:prstGeom prst="rect">
              <a:avLst/>
            </a:prstGeom>
            <a:noFill/>
            <a:ln>
              <a:noFill/>
            </a:ln>
          </p:spPr>
          <p:txBody>
            <a:bodyPr wrap="square" rtlCol="0">
              <a:spAutoFit/>
            </a:bodyPr>
            <a:lstStyle/>
            <a:p>
              <a:r>
                <a:rPr lang="ja-JP" altLang="en-US" sz="2400" b="1">
                  <a:solidFill>
                    <a:schemeClr val="bg1">
                      <a:lumMod val="7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bg1">
                      <a:lumMod val="75000"/>
                    </a:schemeClr>
                  </a:solidFill>
                  <a:latin typeface="LINE Seed JP_OTF Bold" panose="02020500000000000000" pitchFamily="18" charset="-128"/>
                  <a:ea typeface="LINE Seed JP_OTF Bold" panose="02020500000000000000" pitchFamily="18" charset="-128"/>
                  <a:cs typeface="Arial" panose="020B0604020202020204" pitchFamily="34" charset="0"/>
                </a:rPr>
                <a:t>100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人</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nvGrpSpPr>
            <p:cNvPr id="20" name="グループ化 19">
              <a:extLst>
                <a:ext uri="{FF2B5EF4-FFF2-40B4-BE49-F238E27FC236}">
                  <a16:creationId xmlns:a16="http://schemas.microsoft.com/office/drawing/2014/main" id="{D9DED2D0-123C-07CF-232C-A730DE14FAFE}"/>
                </a:ext>
              </a:extLst>
            </p:cNvPr>
            <p:cNvGrpSpPr/>
            <p:nvPr/>
          </p:nvGrpSpPr>
          <p:grpSpPr>
            <a:xfrm>
              <a:off x="1757066" y="2618927"/>
              <a:ext cx="7651443" cy="369332"/>
              <a:chOff x="1757066" y="2618927"/>
              <a:chExt cx="7651443" cy="369332"/>
            </a:xfrm>
          </p:grpSpPr>
          <p:sp>
            <p:nvSpPr>
              <p:cNvPr id="25" name="テキスト ボックス 24">
                <a:extLst>
                  <a:ext uri="{FF2B5EF4-FFF2-40B4-BE49-F238E27FC236}">
                    <a16:creationId xmlns:a16="http://schemas.microsoft.com/office/drawing/2014/main" id="{16C0347B-EDFF-D8F1-A9EA-60A64CDCB168}"/>
                  </a:ext>
                </a:extLst>
              </p:cNvPr>
              <p:cNvSpPr txBox="1"/>
              <p:nvPr/>
            </p:nvSpPr>
            <p:spPr>
              <a:xfrm>
                <a:off x="1757066" y="2618927"/>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B46A3925-69D9-99DE-BF38-1F09BA4405A5}"/>
                  </a:ext>
                </a:extLst>
              </p:cNvPr>
              <p:cNvSpPr txBox="1"/>
              <p:nvPr/>
            </p:nvSpPr>
            <p:spPr>
              <a:xfrm>
                <a:off x="3568656" y="2618927"/>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C970B385-8F2B-040C-B25C-77ADD386FC1D}"/>
                  </a:ext>
                </a:extLst>
              </p:cNvPr>
              <p:cNvSpPr txBox="1"/>
              <p:nvPr/>
            </p:nvSpPr>
            <p:spPr>
              <a:xfrm>
                <a:off x="7191836" y="2618927"/>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8" name="テキスト ボックス 27">
                <a:extLst>
                  <a:ext uri="{FF2B5EF4-FFF2-40B4-BE49-F238E27FC236}">
                    <a16:creationId xmlns:a16="http://schemas.microsoft.com/office/drawing/2014/main" id="{F8100E39-F428-2E76-1F94-BD8976EC16C6}"/>
                  </a:ext>
                </a:extLst>
              </p:cNvPr>
              <p:cNvSpPr txBox="1"/>
              <p:nvPr/>
            </p:nvSpPr>
            <p:spPr>
              <a:xfrm>
                <a:off x="5380246" y="2618927"/>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9" name="テキスト ボックス 28">
                <a:extLst>
                  <a:ext uri="{FF2B5EF4-FFF2-40B4-BE49-F238E27FC236}">
                    <a16:creationId xmlns:a16="http://schemas.microsoft.com/office/drawing/2014/main" id="{50DA1CAB-9A68-6D30-7A35-EF8715645ED2}"/>
                  </a:ext>
                </a:extLst>
              </p:cNvPr>
              <p:cNvSpPr txBox="1"/>
              <p:nvPr/>
            </p:nvSpPr>
            <p:spPr>
              <a:xfrm>
                <a:off x="9003426" y="2618927"/>
                <a:ext cx="405083" cy="369332"/>
              </a:xfrm>
              <a:prstGeom prst="rect">
                <a:avLst/>
              </a:prstGeom>
              <a:noFill/>
            </p:spPr>
            <p:txBody>
              <a:bodyPr wrap="square" rtlCol="0">
                <a:spAutoFit/>
              </a:bodyPr>
              <a:lstStyle/>
              <a:p>
                <a:pPr algn="l"/>
                <a:r>
                  <a:rPr lang="ja-JP" altLang="en-US" b="1">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sp>
          <p:nvSpPr>
            <p:cNvPr id="21" name="テキスト ボックス 20">
              <a:extLst>
                <a:ext uri="{FF2B5EF4-FFF2-40B4-BE49-F238E27FC236}">
                  <a16:creationId xmlns:a16="http://schemas.microsoft.com/office/drawing/2014/main" id="{29C44E8A-9C30-1B88-9178-9438432ED179}"/>
                </a:ext>
              </a:extLst>
            </p:cNvPr>
            <p:cNvSpPr txBox="1"/>
            <p:nvPr/>
          </p:nvSpPr>
          <p:spPr>
            <a:xfrm>
              <a:off x="1833602" y="2572760"/>
              <a:ext cx="1496062"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bg1">
                      <a:lumMod val="75000"/>
                    </a:schemeClr>
                  </a:solidFill>
                  <a:latin typeface="LINE Seed JP_OTF Bold" panose="02020500000000000000" pitchFamily="18" charset="-128"/>
                  <a:ea typeface="LINE Seed JP_OTF Bold" panose="02020500000000000000" pitchFamily="18" charset="-128"/>
                  <a:cs typeface="Arial" panose="020B0604020202020204" pitchFamily="34" charset="0"/>
                </a:rPr>
                <a:t>2</a:t>
              </a:r>
              <a:r>
                <a:rPr kumimoji="1"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回</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C227039A-2E7E-3CFE-4C52-38F72B6D30D8}"/>
                </a:ext>
              </a:extLst>
            </p:cNvPr>
            <p:cNvSpPr txBox="1"/>
            <p:nvPr/>
          </p:nvSpPr>
          <p:spPr>
            <a:xfrm>
              <a:off x="3919286" y="2572760"/>
              <a:ext cx="1214495"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bg1">
                      <a:lumMod val="75000"/>
                    </a:schemeClr>
                  </a:solidFill>
                  <a:latin typeface="LINE Seed JP_OTF Bold" panose="02020500000000000000" pitchFamily="18" charset="-128"/>
                  <a:ea typeface="LINE Seed JP_OTF Bold" panose="02020500000000000000" pitchFamily="18" charset="-128"/>
                  <a:cs typeface="Arial" panose="020B0604020202020204" pitchFamily="34" charset="0"/>
                </a:rPr>
                <a:t>3</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3" name="テキスト ボックス 22">
              <a:extLst>
                <a:ext uri="{FF2B5EF4-FFF2-40B4-BE49-F238E27FC236}">
                  <a16:creationId xmlns:a16="http://schemas.microsoft.com/office/drawing/2014/main" id="{47EB711A-2E0E-AF13-A1B5-84B87068422C}"/>
                </a:ext>
              </a:extLst>
            </p:cNvPr>
            <p:cNvSpPr txBox="1"/>
            <p:nvPr/>
          </p:nvSpPr>
          <p:spPr>
            <a:xfrm>
              <a:off x="5530280" y="2572760"/>
              <a:ext cx="1335843"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bg1">
                      <a:lumMod val="75000"/>
                    </a:schemeClr>
                  </a:solidFill>
                  <a:latin typeface="LINE Seed JP_OTF Bold" panose="02020500000000000000" pitchFamily="18" charset="-128"/>
                  <a:ea typeface="LINE Seed JP_OTF Bold" panose="02020500000000000000" pitchFamily="18" charset="-128"/>
                  <a:cs typeface="Arial" panose="020B0604020202020204" pitchFamily="34" charset="0"/>
                </a:rPr>
                <a:t>2</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人</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4CF1FB0F-C3ED-C9FF-F19F-4D90B28ED72D}"/>
                </a:ext>
              </a:extLst>
            </p:cNvPr>
            <p:cNvSpPr txBox="1"/>
            <p:nvPr/>
          </p:nvSpPr>
          <p:spPr>
            <a:xfrm>
              <a:off x="6688262" y="2572760"/>
              <a:ext cx="2323035"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bg1">
                      <a:lumMod val="75000"/>
                    </a:schemeClr>
                  </a:solidFill>
                  <a:latin typeface="LINE Seed JP_OTF Bold" panose="02020500000000000000" pitchFamily="18" charset="-128"/>
                  <a:ea typeface="LINE Seed JP_OTF Bold" panose="02020500000000000000" pitchFamily="18" charset="-128"/>
                  <a:cs typeface="Arial" panose="020B0604020202020204" pitchFamily="34" charset="0"/>
                </a:rPr>
                <a:t>3000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sp>
        <p:nvSpPr>
          <p:cNvPr id="30" name="正方形/長方形 29">
            <a:extLst>
              <a:ext uri="{FF2B5EF4-FFF2-40B4-BE49-F238E27FC236}">
                <a16:creationId xmlns:a16="http://schemas.microsoft.com/office/drawing/2014/main" id="{01BCCFCE-20C6-BE47-903D-8E8A5679CC20}"/>
              </a:ext>
            </a:extLst>
          </p:cNvPr>
          <p:cNvSpPr/>
          <p:nvPr/>
        </p:nvSpPr>
        <p:spPr>
          <a:xfrm>
            <a:off x="313978"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1" name="正方形/長方形 30">
            <a:extLst>
              <a:ext uri="{FF2B5EF4-FFF2-40B4-BE49-F238E27FC236}">
                <a16:creationId xmlns:a16="http://schemas.microsoft.com/office/drawing/2014/main" id="{6AA9E115-F13B-367F-44C4-560F5FF9BB1C}"/>
              </a:ext>
            </a:extLst>
          </p:cNvPr>
          <p:cNvSpPr/>
          <p:nvPr/>
        </p:nvSpPr>
        <p:spPr>
          <a:xfrm>
            <a:off x="2122987"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2" name="正方形/長方形 31">
            <a:extLst>
              <a:ext uri="{FF2B5EF4-FFF2-40B4-BE49-F238E27FC236}">
                <a16:creationId xmlns:a16="http://schemas.microsoft.com/office/drawing/2014/main" id="{053C30A2-5287-67B9-5DD9-223416C0FA6F}"/>
              </a:ext>
            </a:extLst>
          </p:cNvPr>
          <p:cNvSpPr/>
          <p:nvPr/>
        </p:nvSpPr>
        <p:spPr>
          <a:xfrm>
            <a:off x="5741005"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3" name="正方形/長方形 32">
            <a:extLst>
              <a:ext uri="{FF2B5EF4-FFF2-40B4-BE49-F238E27FC236}">
                <a16:creationId xmlns:a16="http://schemas.microsoft.com/office/drawing/2014/main" id="{ACAC2E92-4CF2-EDAB-DA8D-2A8C776CD000}"/>
              </a:ext>
            </a:extLst>
          </p:cNvPr>
          <p:cNvSpPr/>
          <p:nvPr/>
        </p:nvSpPr>
        <p:spPr>
          <a:xfrm>
            <a:off x="3931996"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4" name="正方形/長方形 33">
            <a:extLst>
              <a:ext uri="{FF2B5EF4-FFF2-40B4-BE49-F238E27FC236}">
                <a16:creationId xmlns:a16="http://schemas.microsoft.com/office/drawing/2014/main" id="{66FB7D1B-09E9-724C-F747-00AAB62CB360}"/>
              </a:ext>
            </a:extLst>
          </p:cNvPr>
          <p:cNvSpPr/>
          <p:nvPr/>
        </p:nvSpPr>
        <p:spPr>
          <a:xfrm>
            <a:off x="7550014"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2" name="正方形/長方形 1">
            <a:extLst>
              <a:ext uri="{FF2B5EF4-FFF2-40B4-BE49-F238E27FC236}">
                <a16:creationId xmlns:a16="http://schemas.microsoft.com/office/drawing/2014/main" id="{78023839-A951-7AFE-BECD-D99708BAB67C}"/>
              </a:ext>
            </a:extLst>
          </p:cNvPr>
          <p:cNvSpPr/>
          <p:nvPr/>
        </p:nvSpPr>
        <p:spPr>
          <a:xfrm>
            <a:off x="9513412" y="3502137"/>
            <a:ext cx="2442774"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cxnSp>
        <p:nvCxnSpPr>
          <p:cNvPr id="3" name="直線コネクタ 2">
            <a:extLst>
              <a:ext uri="{FF2B5EF4-FFF2-40B4-BE49-F238E27FC236}">
                <a16:creationId xmlns:a16="http://schemas.microsoft.com/office/drawing/2014/main" id="{5A37248B-F8FA-0407-9013-F2BFB711A28A}"/>
              </a:ext>
            </a:extLst>
          </p:cNvPr>
          <p:cNvCxnSpPr/>
          <p:nvPr/>
        </p:nvCxnSpPr>
        <p:spPr>
          <a:xfrm>
            <a:off x="453134" y="4638372"/>
            <a:ext cx="3087844" cy="0"/>
          </a:xfrm>
          <a:prstGeom prst="line">
            <a:avLst/>
          </a:prstGeom>
          <a:ln w="381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カギ線コネクタ 3">
            <a:extLst>
              <a:ext uri="{FF2B5EF4-FFF2-40B4-BE49-F238E27FC236}">
                <a16:creationId xmlns:a16="http://schemas.microsoft.com/office/drawing/2014/main" id="{27CBF7D6-1156-F992-A107-0C9DAA80021A}"/>
              </a:ext>
            </a:extLst>
          </p:cNvPr>
          <p:cNvCxnSpPr>
            <a:cxnSpLocks/>
          </p:cNvCxnSpPr>
          <p:nvPr/>
        </p:nvCxnSpPr>
        <p:spPr>
          <a:xfrm>
            <a:off x="1476024" y="4638372"/>
            <a:ext cx="1042064" cy="1019982"/>
          </a:xfrm>
          <a:prstGeom prst="bentConnector3">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角丸四角形 34">
            <a:extLst>
              <a:ext uri="{FF2B5EF4-FFF2-40B4-BE49-F238E27FC236}">
                <a16:creationId xmlns:a16="http://schemas.microsoft.com/office/drawing/2014/main" id="{3427479E-A874-4D36-58B6-B8A2DD9AD668}"/>
              </a:ext>
            </a:extLst>
          </p:cNvPr>
          <p:cNvSpPr/>
          <p:nvPr/>
        </p:nvSpPr>
        <p:spPr>
          <a:xfrm>
            <a:off x="2664445" y="4919338"/>
            <a:ext cx="2891356" cy="674776"/>
          </a:xfrm>
          <a:prstGeom prst="roundRect">
            <a:avLst>
              <a:gd name="adj" fmla="val 1467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2000" b="1">
                <a:solidFill>
                  <a:schemeClr val="bg1"/>
                </a:solidFill>
                <a:latin typeface="LINE Seed JP_OTF Bold" panose="02020500000000000000" pitchFamily="18" charset="-128"/>
                <a:ea typeface="LINE Seed JP_OTF Bold" panose="02020500000000000000" pitchFamily="18" charset="-128"/>
              </a:rPr>
              <a:t>メッセージ配信通数</a:t>
            </a:r>
            <a:endParaRPr kumimoji="1"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cxnSp>
        <p:nvCxnSpPr>
          <p:cNvPr id="37" name="直線コネクタ 36">
            <a:extLst>
              <a:ext uri="{FF2B5EF4-FFF2-40B4-BE49-F238E27FC236}">
                <a16:creationId xmlns:a16="http://schemas.microsoft.com/office/drawing/2014/main" id="{67DFC27A-D141-9E60-62A4-51AD3D2BA6C8}"/>
              </a:ext>
            </a:extLst>
          </p:cNvPr>
          <p:cNvCxnSpPr>
            <a:cxnSpLocks/>
          </p:cNvCxnSpPr>
          <p:nvPr/>
        </p:nvCxnSpPr>
        <p:spPr>
          <a:xfrm>
            <a:off x="5828170" y="5232974"/>
            <a:ext cx="477255" cy="0"/>
          </a:xfrm>
          <a:prstGeom prst="line">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69DEE7A4-80F0-E33E-2AFC-B5A77711CAC9}"/>
              </a:ext>
            </a:extLst>
          </p:cNvPr>
          <p:cNvSpPr/>
          <p:nvPr/>
        </p:nvSpPr>
        <p:spPr>
          <a:xfrm>
            <a:off x="2710678" y="5746652"/>
            <a:ext cx="2785265"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41" name="テキスト ボックス 40">
            <a:extLst>
              <a:ext uri="{FF2B5EF4-FFF2-40B4-BE49-F238E27FC236}">
                <a16:creationId xmlns:a16="http://schemas.microsoft.com/office/drawing/2014/main" id="{656B226B-7AC1-D04A-0F31-6B05D081D60F}"/>
              </a:ext>
            </a:extLst>
          </p:cNvPr>
          <p:cNvSpPr txBox="1"/>
          <p:nvPr/>
        </p:nvSpPr>
        <p:spPr>
          <a:xfrm>
            <a:off x="3302592" y="5925389"/>
            <a:ext cx="1601436" cy="461665"/>
          </a:xfrm>
          <a:prstGeom prst="rect">
            <a:avLst/>
          </a:prstGeom>
          <a:noFill/>
          <a:ln>
            <a:noFill/>
          </a:ln>
        </p:spPr>
        <p:txBody>
          <a:bodyPr wrap="square" rtlCol="0">
            <a:spAutoFit/>
          </a:bodyPr>
          <a:lstStyle/>
          <a:p>
            <a:r>
              <a:rPr lang="ja-JP" altLang="en-US" sz="2400" b="1">
                <a:solidFill>
                  <a:schemeClr val="bg1">
                    <a:lumMod val="7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bg1">
                    <a:lumMod val="75000"/>
                  </a:schemeClr>
                </a:solidFill>
                <a:latin typeface="LINE Seed JP_OTF Bold" panose="02020500000000000000" pitchFamily="18" charset="-128"/>
                <a:ea typeface="LINE Seed JP_OTF Bold" panose="02020500000000000000" pitchFamily="18" charset="-128"/>
                <a:cs typeface="Arial" panose="020B0604020202020204" pitchFamily="34" charset="0"/>
              </a:rPr>
              <a:t>200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通</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3" name="テキスト ボックス 42">
            <a:extLst>
              <a:ext uri="{FF2B5EF4-FFF2-40B4-BE49-F238E27FC236}">
                <a16:creationId xmlns:a16="http://schemas.microsoft.com/office/drawing/2014/main" id="{7E082797-92BB-0974-67DF-F335145358B2}"/>
              </a:ext>
            </a:extLst>
          </p:cNvPr>
          <p:cNvSpPr txBox="1"/>
          <p:nvPr/>
        </p:nvSpPr>
        <p:spPr>
          <a:xfrm>
            <a:off x="9765601" y="3695260"/>
            <a:ext cx="1938395" cy="461665"/>
          </a:xfrm>
          <a:prstGeom prst="rect">
            <a:avLst/>
          </a:prstGeom>
          <a:noFill/>
        </p:spPr>
        <p:txBody>
          <a:bodyPr wrap="square" rtlCol="0">
            <a:spAutoFit/>
          </a:bodyPr>
          <a:lstStyle/>
          <a:p>
            <a:pPr algn="ctr"/>
            <a:r>
              <a:rPr lang="en-US" altLang="ja-JP" sz="2400" b="1" dirty="0">
                <a:solidFill>
                  <a:schemeClr val="bg1">
                    <a:lumMod val="75000"/>
                  </a:schemeClr>
                </a:solidFill>
                <a:latin typeface="LINE Seed JP_OTF Bold" panose="02020500000000000000" pitchFamily="18" charset="-128"/>
                <a:ea typeface="LINE Seed JP_OTF Bold" panose="02020500000000000000" pitchFamily="18" charset="-128"/>
                <a:cs typeface="Arial" panose="020B0604020202020204" pitchFamily="34" charset="0"/>
              </a:rPr>
              <a:t>36,000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4" name="角丸四角形 43">
            <a:extLst>
              <a:ext uri="{FF2B5EF4-FFF2-40B4-BE49-F238E27FC236}">
                <a16:creationId xmlns:a16="http://schemas.microsoft.com/office/drawing/2014/main" id="{92A8D5E9-CC95-E4B4-665D-5A0E3AA47673}"/>
              </a:ext>
            </a:extLst>
          </p:cNvPr>
          <p:cNvSpPr/>
          <p:nvPr/>
        </p:nvSpPr>
        <p:spPr>
          <a:xfrm>
            <a:off x="6484555" y="4919338"/>
            <a:ext cx="5471631" cy="674776"/>
          </a:xfrm>
          <a:prstGeom prst="roundRect">
            <a:avLst>
              <a:gd name="adj" fmla="val 14677"/>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2000" b="1">
                <a:solidFill>
                  <a:schemeClr val="bg1"/>
                </a:solidFill>
                <a:latin typeface="LINE Seed JP_OTF Bold" panose="02020500000000000000" pitchFamily="18" charset="-128"/>
                <a:ea typeface="LINE Seed JP_OTF Bold" panose="02020500000000000000" pitchFamily="18" charset="-128"/>
              </a:rPr>
              <a:t>対応プラン</a:t>
            </a:r>
            <a:endParaRPr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sp>
        <p:nvSpPr>
          <p:cNvPr id="45" name="正方形/長方形 44">
            <a:extLst>
              <a:ext uri="{FF2B5EF4-FFF2-40B4-BE49-F238E27FC236}">
                <a16:creationId xmlns:a16="http://schemas.microsoft.com/office/drawing/2014/main" id="{BD4432D4-6D8C-78CB-A4D5-E11941498775}"/>
              </a:ext>
            </a:extLst>
          </p:cNvPr>
          <p:cNvSpPr/>
          <p:nvPr/>
        </p:nvSpPr>
        <p:spPr>
          <a:xfrm>
            <a:off x="6523681" y="5746652"/>
            <a:ext cx="5432505"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46" name="テキスト ボックス 45">
            <a:extLst>
              <a:ext uri="{FF2B5EF4-FFF2-40B4-BE49-F238E27FC236}">
                <a16:creationId xmlns:a16="http://schemas.microsoft.com/office/drawing/2014/main" id="{BBF95D13-6BA0-AB6F-D5A6-AFDB7ACC6CB4}"/>
              </a:ext>
            </a:extLst>
          </p:cNvPr>
          <p:cNvSpPr txBox="1"/>
          <p:nvPr/>
        </p:nvSpPr>
        <p:spPr>
          <a:xfrm>
            <a:off x="7356890" y="5848701"/>
            <a:ext cx="3783994" cy="646331"/>
          </a:xfrm>
          <a:prstGeom prst="rect">
            <a:avLst/>
          </a:prstGeom>
          <a:noFill/>
          <a:ln>
            <a:noFill/>
          </a:ln>
        </p:spPr>
        <p:txBody>
          <a:bodyPr wrap="square" rtlCol="0">
            <a:spAutoFit/>
          </a:bodyPr>
          <a:lstStyle/>
          <a:p>
            <a:pPr algn="ctr"/>
            <a:r>
              <a:rPr lang="ja-JP" altLang="en-US"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コミュニケーションプラン</a:t>
            </a:r>
            <a:endParaRPr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a:p>
            <a:pPr algn="ctr"/>
            <a:r>
              <a:rPr kumimoji="1" lang="ja-JP" altLang="en-US" b="1">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（月額費用</a:t>
            </a:r>
            <a:r>
              <a:rPr kumimoji="1" lang="en-US" altLang="ja-JP" b="1" dirty="0">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0</a:t>
            </a:r>
            <a:r>
              <a:rPr kumimoji="1" lang="ja-JP" altLang="en-US" b="1">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b="1" dirty="0">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7" name="フリーフォーム 46">
            <a:extLst>
              <a:ext uri="{FF2B5EF4-FFF2-40B4-BE49-F238E27FC236}">
                <a16:creationId xmlns:a16="http://schemas.microsoft.com/office/drawing/2014/main" id="{171612B1-F2F5-01EF-9F4E-C74D53C6133E}"/>
              </a:ext>
            </a:extLst>
          </p:cNvPr>
          <p:cNvSpPr/>
          <p:nvPr/>
        </p:nvSpPr>
        <p:spPr>
          <a:xfrm rot="16200000">
            <a:off x="10686799" y="4424684"/>
            <a:ext cx="174684" cy="369332"/>
          </a:xfrm>
          <a:custGeom>
            <a:avLst/>
            <a:gdLst>
              <a:gd name="connsiteX0" fmla="*/ 450760 w 566670"/>
              <a:gd name="connsiteY0" fmla="*/ 0 h 953037"/>
              <a:gd name="connsiteX1" fmla="*/ 0 w 566670"/>
              <a:gd name="connsiteY1" fmla="*/ 450760 h 953037"/>
              <a:gd name="connsiteX2" fmla="*/ 0 w 566670"/>
              <a:gd name="connsiteY2" fmla="*/ 515155 h 953037"/>
              <a:gd name="connsiteX3" fmla="*/ 437882 w 566670"/>
              <a:gd name="connsiteY3" fmla="*/ 953037 h 953037"/>
              <a:gd name="connsiteX4" fmla="*/ 566670 w 566670"/>
              <a:gd name="connsiteY4" fmla="*/ 953037 h 953037"/>
              <a:gd name="connsiteX0" fmla="*/ 450760 w 450760"/>
              <a:gd name="connsiteY0" fmla="*/ 0 h 953037"/>
              <a:gd name="connsiteX1" fmla="*/ 0 w 450760"/>
              <a:gd name="connsiteY1" fmla="*/ 450760 h 953037"/>
              <a:gd name="connsiteX2" fmla="*/ 0 w 450760"/>
              <a:gd name="connsiteY2" fmla="*/ 515155 h 953037"/>
              <a:gd name="connsiteX3" fmla="*/ 437882 w 450760"/>
              <a:gd name="connsiteY3" fmla="*/ 953037 h 953037"/>
              <a:gd name="connsiteX0" fmla="*/ 450760 w 450760"/>
              <a:gd name="connsiteY0" fmla="*/ 0 h 953037"/>
              <a:gd name="connsiteX1" fmla="*/ 0 w 450760"/>
              <a:gd name="connsiteY1" fmla="*/ 450760 h 953037"/>
              <a:gd name="connsiteX2" fmla="*/ 437882 w 450760"/>
              <a:gd name="connsiteY2" fmla="*/ 953037 h 953037"/>
            </a:gdLst>
            <a:ahLst/>
            <a:cxnLst>
              <a:cxn ang="0">
                <a:pos x="connsiteX0" y="connsiteY0"/>
              </a:cxn>
              <a:cxn ang="0">
                <a:pos x="connsiteX1" y="connsiteY1"/>
              </a:cxn>
              <a:cxn ang="0">
                <a:pos x="connsiteX2" y="connsiteY2"/>
              </a:cxn>
            </a:cxnLst>
            <a:rect l="l" t="t" r="r" b="b"/>
            <a:pathLst>
              <a:path w="450760" h="953037">
                <a:moveTo>
                  <a:pt x="450760" y="0"/>
                </a:moveTo>
                <a:lnTo>
                  <a:pt x="0" y="450760"/>
                </a:lnTo>
                <a:lnTo>
                  <a:pt x="437882" y="95303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grpSp>
        <p:nvGrpSpPr>
          <p:cNvPr id="48" name="グループ化 47">
            <a:extLst>
              <a:ext uri="{FF2B5EF4-FFF2-40B4-BE49-F238E27FC236}">
                <a16:creationId xmlns:a16="http://schemas.microsoft.com/office/drawing/2014/main" id="{49963046-81F2-D883-3159-4226573FDC57}"/>
              </a:ext>
            </a:extLst>
          </p:cNvPr>
          <p:cNvGrpSpPr/>
          <p:nvPr/>
        </p:nvGrpSpPr>
        <p:grpSpPr>
          <a:xfrm rot="1204191">
            <a:off x="10916958" y="4718699"/>
            <a:ext cx="995296" cy="1544473"/>
            <a:chOff x="9161264" y="6508487"/>
            <a:chExt cx="1251938" cy="1684154"/>
          </a:xfrm>
        </p:grpSpPr>
        <p:sp>
          <p:nvSpPr>
            <p:cNvPr id="49" name="フリーフォーム 48">
              <a:extLst>
                <a:ext uri="{FF2B5EF4-FFF2-40B4-BE49-F238E27FC236}">
                  <a16:creationId xmlns:a16="http://schemas.microsoft.com/office/drawing/2014/main" id="{8BE687B4-1591-B15B-27EC-89F6CFDB8206}"/>
                </a:ext>
              </a:extLst>
            </p:cNvPr>
            <p:cNvSpPr/>
            <p:nvPr/>
          </p:nvSpPr>
          <p:spPr>
            <a:xfrm>
              <a:off x="9161264" y="6508487"/>
              <a:ext cx="1251938" cy="1684154"/>
            </a:xfrm>
            <a:custGeom>
              <a:avLst/>
              <a:gdLst>
                <a:gd name="connsiteX0" fmla="*/ 54788 w 1251938"/>
                <a:gd name="connsiteY0" fmla="*/ 0 h 1260303"/>
                <a:gd name="connsiteX1" fmla="*/ 1197150 w 1251938"/>
                <a:gd name="connsiteY1" fmla="*/ 0 h 1260303"/>
                <a:gd name="connsiteX2" fmla="*/ 1251938 w 1251938"/>
                <a:gd name="connsiteY2" fmla="*/ 54788 h 1260303"/>
                <a:gd name="connsiteX3" fmla="*/ 1251938 w 1251938"/>
                <a:gd name="connsiteY3" fmla="*/ 701946 h 1260303"/>
                <a:gd name="connsiteX4" fmla="*/ 1197150 w 1251938"/>
                <a:gd name="connsiteY4" fmla="*/ 756734 h 1260303"/>
                <a:gd name="connsiteX5" fmla="*/ 666501 w 1251938"/>
                <a:gd name="connsiteY5" fmla="*/ 756734 h 1260303"/>
                <a:gd name="connsiteX6" fmla="*/ 666501 w 1251938"/>
                <a:gd name="connsiteY6" fmla="*/ 1260303 h 1260303"/>
                <a:gd name="connsiteX7" fmla="*/ 585437 w 1251938"/>
                <a:gd name="connsiteY7" fmla="*/ 1260303 h 1260303"/>
                <a:gd name="connsiteX8" fmla="*/ 585437 w 1251938"/>
                <a:gd name="connsiteY8" fmla="*/ 756734 h 1260303"/>
                <a:gd name="connsiteX9" fmla="*/ 54788 w 1251938"/>
                <a:gd name="connsiteY9" fmla="*/ 756734 h 1260303"/>
                <a:gd name="connsiteX10" fmla="*/ 0 w 1251938"/>
                <a:gd name="connsiteY10" fmla="*/ 701946 h 1260303"/>
                <a:gd name="connsiteX11" fmla="*/ 0 w 1251938"/>
                <a:gd name="connsiteY11" fmla="*/ 54788 h 1260303"/>
                <a:gd name="connsiteX12" fmla="*/ 54788 w 1251938"/>
                <a:gd name="connsiteY12" fmla="*/ 0 h 12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38" h="1260303">
                  <a:moveTo>
                    <a:pt x="54788" y="0"/>
                  </a:moveTo>
                  <a:lnTo>
                    <a:pt x="1197150" y="0"/>
                  </a:lnTo>
                  <a:cubicBezTo>
                    <a:pt x="1227409" y="0"/>
                    <a:pt x="1251938" y="24529"/>
                    <a:pt x="1251938" y="54788"/>
                  </a:cubicBezTo>
                  <a:lnTo>
                    <a:pt x="1251938" y="701946"/>
                  </a:lnTo>
                  <a:cubicBezTo>
                    <a:pt x="1251938" y="732205"/>
                    <a:pt x="1227409" y="756734"/>
                    <a:pt x="1197150" y="756734"/>
                  </a:cubicBezTo>
                  <a:lnTo>
                    <a:pt x="666501" y="756734"/>
                  </a:lnTo>
                  <a:lnTo>
                    <a:pt x="666501" y="1260303"/>
                  </a:lnTo>
                  <a:lnTo>
                    <a:pt x="585437" y="1260303"/>
                  </a:lnTo>
                  <a:lnTo>
                    <a:pt x="585437" y="756734"/>
                  </a:lnTo>
                  <a:lnTo>
                    <a:pt x="54788" y="756734"/>
                  </a:lnTo>
                  <a:cubicBezTo>
                    <a:pt x="24529" y="756734"/>
                    <a:pt x="0" y="732205"/>
                    <a:pt x="0" y="701946"/>
                  </a:cubicBezTo>
                  <a:lnTo>
                    <a:pt x="0" y="54788"/>
                  </a:lnTo>
                  <a:cubicBezTo>
                    <a:pt x="0" y="24529"/>
                    <a:pt x="24529" y="0"/>
                    <a:pt x="54788" y="0"/>
                  </a:cubicBezTo>
                  <a:close/>
                </a:path>
              </a:pathLst>
            </a:custGeom>
            <a:solidFill>
              <a:schemeClr val="bg1"/>
            </a:solidFill>
            <a:ln w="25400">
              <a:solidFill>
                <a:srgbClr val="06C7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50" name="テキスト ボックス 49">
              <a:extLst>
                <a:ext uri="{FF2B5EF4-FFF2-40B4-BE49-F238E27FC236}">
                  <a16:creationId xmlns:a16="http://schemas.microsoft.com/office/drawing/2014/main" id="{1F6546D7-3C8B-4101-C460-E896D45CF96C}"/>
                </a:ext>
              </a:extLst>
            </p:cNvPr>
            <p:cNvSpPr txBox="1"/>
            <p:nvPr/>
          </p:nvSpPr>
          <p:spPr>
            <a:xfrm>
              <a:off x="9197038" y="6883952"/>
              <a:ext cx="1192264" cy="892447"/>
            </a:xfrm>
            <a:prstGeom prst="rect">
              <a:avLst/>
            </a:prstGeom>
            <a:noFill/>
          </p:spPr>
          <p:txBody>
            <a:bodyPr wrap="square" rtlCol="0">
              <a:spAutoFit/>
            </a:bodyPr>
            <a:lstStyle/>
            <a:p>
              <a:pPr algn="ctr">
                <a:lnSpc>
                  <a:spcPct val="120000"/>
                </a:lnSpc>
              </a:pPr>
              <a:r>
                <a:rPr lang="ja-JP" altLang="en-US" sz="1400" b="1">
                  <a:solidFill>
                    <a:srgbClr val="06C755"/>
                  </a:solidFill>
                  <a:latin typeface="LINE Seed JP_OTF ExtraBold" panose="02020500000000000000" pitchFamily="18" charset="-128"/>
                  <a:ea typeface="LINE Seed JP_OTF ExtraBold" panose="02020500000000000000" pitchFamily="18" charset="-128"/>
                </a:rPr>
                <a:t>売上の方が高い</a:t>
              </a:r>
              <a:endParaRPr lang="en-US" altLang="ja-JP" sz="1400" b="1" dirty="0">
                <a:solidFill>
                  <a:srgbClr val="06C755"/>
                </a:solidFill>
                <a:latin typeface="LINE Seed JP_OTF ExtraBold" panose="02020500000000000000" pitchFamily="18" charset="-128"/>
                <a:ea typeface="LINE Seed JP_OTF ExtraBold" panose="02020500000000000000" pitchFamily="18" charset="-128"/>
              </a:endParaRPr>
            </a:p>
            <a:p>
              <a:pPr algn="ctr">
                <a:lnSpc>
                  <a:spcPct val="120000"/>
                </a:lnSpc>
              </a:pPr>
              <a:endParaRPr kumimoji="1" lang="ja-JP" altLang="en-US" sz="1200" b="1" dirty="0">
                <a:solidFill>
                  <a:srgbClr val="06C755"/>
                </a:solidFill>
                <a:latin typeface="LINE Seed JP_OTF ExtraBold" panose="02020500000000000000" pitchFamily="18" charset="-128"/>
                <a:ea typeface="LINE Seed JP_OTF ExtraBold" panose="02020500000000000000" pitchFamily="18" charset="-128"/>
                <a:cs typeface="Arial" panose="020B0604020202020204" pitchFamily="34" charset="0"/>
              </a:endParaRPr>
            </a:p>
          </p:txBody>
        </p:sp>
        <p:pic>
          <p:nvPicPr>
            <p:cNvPr id="51" name="グラフィックス 50">
              <a:extLst>
                <a:ext uri="{FF2B5EF4-FFF2-40B4-BE49-F238E27FC236}">
                  <a16:creationId xmlns:a16="http://schemas.microsoft.com/office/drawing/2014/main" id="{11205B81-7365-EBE5-48DA-8ED6DF22B6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3446" y="6577681"/>
              <a:ext cx="353206" cy="353205"/>
            </a:xfrm>
            <a:prstGeom prst="rect">
              <a:avLst/>
            </a:prstGeom>
          </p:spPr>
        </p:pic>
      </p:grpSp>
      <p:sp>
        <p:nvSpPr>
          <p:cNvPr id="36" name="Google Shape;267;p32">
            <a:extLst>
              <a:ext uri="{FF2B5EF4-FFF2-40B4-BE49-F238E27FC236}">
                <a16:creationId xmlns:a16="http://schemas.microsoft.com/office/drawing/2014/main" id="{76073E80-8D6E-F5AE-6F30-A4A316264223}"/>
              </a:ext>
            </a:extLst>
          </p:cNvPr>
          <p:cNvSpPr/>
          <p:nvPr/>
        </p:nvSpPr>
        <p:spPr>
          <a:xfrm>
            <a:off x="9538148" y="150284"/>
            <a:ext cx="2488200" cy="432900"/>
          </a:xfrm>
          <a:prstGeom prst="roundRect">
            <a:avLst>
              <a:gd name="adj" fmla="val 16667"/>
            </a:avLst>
          </a:prstGeom>
          <a:solidFill>
            <a:srgbClr val="F03748"/>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 altLang="en-US" sz="1400" i="0" u="none" strike="noStrike" kern="0" cap="none" spc="0" normalizeH="0" baseline="0" noProof="0" dirty="0">
                <a:ln>
                  <a:noFill/>
                </a:ln>
                <a:solidFill>
                  <a:srgbClr val="FFFFFF"/>
                </a:solidFill>
                <a:effectLst/>
                <a:uLnTx/>
                <a:uFillTx/>
                <a:latin typeface="+mn-ea"/>
                <a:cs typeface="M PLUS 1p"/>
                <a:sym typeface="M PLUS 1p"/>
              </a:rPr>
              <a:t>担当者向けスライド</a:t>
            </a:r>
            <a:endParaRPr kumimoji="0" sz="1400" i="0" u="none" strike="noStrike" kern="0" cap="none" spc="0" normalizeH="0" baseline="0" noProof="0" dirty="0">
              <a:ln>
                <a:noFill/>
              </a:ln>
              <a:solidFill>
                <a:srgbClr val="FFFFFF"/>
              </a:solidFill>
              <a:effectLst/>
              <a:uLnTx/>
              <a:uFillTx/>
              <a:latin typeface="+mn-ea"/>
              <a:cs typeface="M PLUS 1p"/>
              <a:sym typeface="M PLUS 1p"/>
            </a:endParaRPr>
          </a:p>
        </p:txBody>
      </p:sp>
    </p:spTree>
    <p:extLst>
      <p:ext uri="{BB962C8B-B14F-4D97-AF65-F5344CB8AC3E}">
        <p14:creationId xmlns:p14="http://schemas.microsoft.com/office/powerpoint/2010/main" val="399917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対応プランと売上シミュレーション（例：居酒屋）</a:t>
            </a:r>
            <a:br>
              <a:rPr lang="ja-JP" altLang="en-US" sz="1000" b="1">
                <a:solidFill>
                  <a:schemeClr val="tx1">
                    <a:lumMod val="85000"/>
                    <a:lumOff val="15000"/>
                  </a:schemeClr>
                </a:solidFill>
                <a:latin typeface="LINE Seed JP_OTF Bold" panose="02020500000000000000" pitchFamily="18" charset="-128"/>
                <a:ea typeface="LINE Seed JP_OTF Bold" panose="02020500000000000000" pitchFamily="18" charset="-128"/>
              </a:rPr>
            </a:br>
            <a:br>
              <a:rPr lang="ja-JP" altLang="en-US" sz="10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br>
            <a:br>
              <a:rPr lang="ja-JP" altLang="en-US" dirty="0"/>
            </a:br>
            <a:endParaRPr kumimoji="1" lang="ja-JP" altLang="en-US" dirty="0"/>
          </a:p>
        </p:txBody>
      </p:sp>
      <p:sp>
        <p:nvSpPr>
          <p:cNvPr id="8" name="テキスト プレースホルダー 7"/>
          <p:cNvSpPr>
            <a:spLocks noGrp="1"/>
          </p:cNvSpPr>
          <p:nvPr>
            <p:ph type="body" sz="quarter" idx="10"/>
          </p:nvPr>
        </p:nvSpPr>
        <p:spPr>
          <a:xfrm>
            <a:off x="587374" y="1098189"/>
            <a:ext cx="11014609" cy="450392"/>
          </a:xfrm>
        </p:spPr>
        <p:txBody>
          <a:bodyPr/>
          <a:lstStyle/>
          <a:p>
            <a:r>
              <a:rPr kumimoji="1" lang="ja-JP" altLang="en-US"/>
              <a:t>業種ごとに売上シミュレーションを行います、まずは</a:t>
            </a:r>
            <a:r>
              <a:rPr kumimoji="1" lang="ja-JP" altLang="en-US" b="1" u="sng"/>
              <a:t>飲食（居酒屋）</a:t>
            </a:r>
            <a:r>
              <a:rPr kumimoji="1" lang="ja-JP" altLang="en-US"/>
              <a:t>です。</a:t>
            </a:r>
            <a:endParaRPr kumimoji="1" lang="ja-JP" altLang="en-US" dirty="0"/>
          </a:p>
        </p:txBody>
      </p:sp>
      <p:sp>
        <p:nvSpPr>
          <p:cNvPr id="5" name="角丸四角形 4">
            <a:extLst>
              <a:ext uri="{FF2B5EF4-FFF2-40B4-BE49-F238E27FC236}">
                <a16:creationId xmlns:a16="http://schemas.microsoft.com/office/drawing/2014/main" id="{5997B61D-22BA-2552-256F-7F2634420446}"/>
              </a:ext>
            </a:extLst>
          </p:cNvPr>
          <p:cNvSpPr/>
          <p:nvPr/>
        </p:nvSpPr>
        <p:spPr>
          <a:xfrm>
            <a:off x="313978" y="1938859"/>
            <a:ext cx="1562544" cy="1366129"/>
          </a:xfrm>
          <a:prstGeom prst="roundRect">
            <a:avLst>
              <a:gd name="adj" fmla="val 3939"/>
            </a:avLst>
          </a:prstGeom>
          <a:solidFill>
            <a:srgbClr val="06C75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a:solidFill>
                  <a:schemeClr val="tx1"/>
                </a:solidFill>
                <a:latin typeface="LINE Seed JP_OTF Bold" panose="02020500000000000000" pitchFamily="18" charset="-128"/>
                <a:ea typeface="LINE Seed JP_OTF Bold" panose="02020500000000000000" pitchFamily="18" charset="-128"/>
              </a:rPr>
              <a:t>メッセージを配信する</a:t>
            </a:r>
            <a:br>
              <a:rPr kumimoji="1" lang="en-US" altLang="ja-JP" sz="2000" b="1">
                <a:solidFill>
                  <a:schemeClr val="tx1"/>
                </a:solidFill>
                <a:latin typeface="LINE Seed JP_OTF Bold" panose="02020500000000000000" pitchFamily="18" charset="-128"/>
                <a:ea typeface="LINE Seed JP_OTF Bold" panose="02020500000000000000" pitchFamily="18" charset="-128"/>
              </a:rPr>
            </a:br>
            <a:r>
              <a:rPr kumimoji="1" lang="ja-JP" altLang="en-US" sz="2400" b="1">
                <a:solidFill>
                  <a:schemeClr val="tx1"/>
                </a:solidFill>
                <a:latin typeface="LINE Seed JP_OTF Bold" panose="02020500000000000000" pitchFamily="18" charset="-128"/>
                <a:ea typeface="LINE Seed JP_OTF Bold" panose="02020500000000000000" pitchFamily="18" charset="-128"/>
              </a:rPr>
              <a:t>友だち数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6" name="角丸四角形 5">
            <a:extLst>
              <a:ext uri="{FF2B5EF4-FFF2-40B4-BE49-F238E27FC236}">
                <a16:creationId xmlns:a16="http://schemas.microsoft.com/office/drawing/2014/main" id="{22CD5492-E455-A42C-840C-3AB4F33BC322}"/>
              </a:ext>
            </a:extLst>
          </p:cNvPr>
          <p:cNvSpPr/>
          <p:nvPr/>
        </p:nvSpPr>
        <p:spPr>
          <a:xfrm>
            <a:off x="9438832" y="1938856"/>
            <a:ext cx="2591936" cy="1366129"/>
          </a:xfrm>
          <a:prstGeom prst="roundRect">
            <a:avLst>
              <a:gd name="adj" fmla="val 4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ja-JP" b="1" dirty="0">
                <a:solidFill>
                  <a:schemeClr val="bg1"/>
                </a:solidFill>
                <a:latin typeface="LINE Seed JP_OTF Bold" panose="02020500000000000000" pitchFamily="18" charset="-128"/>
                <a:ea typeface="LINE Seed JP_OTF Bold" panose="02020500000000000000" pitchFamily="18" charset="-128"/>
              </a:rPr>
              <a:t>LINE</a:t>
            </a:r>
            <a:r>
              <a:rPr lang="ja-JP" altLang="en-US" b="1">
                <a:solidFill>
                  <a:schemeClr val="bg1"/>
                </a:solidFill>
                <a:latin typeface="LINE Seed JP_OTF Bold" panose="02020500000000000000" pitchFamily="18" charset="-128"/>
                <a:ea typeface="LINE Seed JP_OTF Bold" panose="02020500000000000000" pitchFamily="18" charset="-128"/>
              </a:rPr>
              <a:t>公式アカウント</a:t>
            </a:r>
            <a:br>
              <a:rPr lang="en-US" altLang="ja-JP" sz="2000" b="1" dirty="0">
                <a:solidFill>
                  <a:schemeClr val="bg1"/>
                </a:solidFill>
                <a:latin typeface="LINE Seed JP_OTF Bold" panose="02020500000000000000" pitchFamily="18" charset="-128"/>
                <a:ea typeface="LINE Seed JP_OTF Bold" panose="02020500000000000000" pitchFamily="18" charset="-128"/>
              </a:rPr>
            </a:br>
            <a:r>
              <a:rPr lang="ja-JP" altLang="en-US" sz="2000" b="1">
                <a:solidFill>
                  <a:schemeClr val="bg1"/>
                </a:solidFill>
                <a:latin typeface="LINE Seed JP_OTF Bold" panose="02020500000000000000" pitchFamily="18" charset="-128"/>
                <a:ea typeface="LINE Seed JP_OTF Bold" panose="02020500000000000000" pitchFamily="18" charset="-128"/>
              </a:rPr>
              <a:t>メッセージ</a:t>
            </a:r>
            <a:br>
              <a:rPr lang="en-US" altLang="ja-JP" sz="2000" b="1" dirty="0">
                <a:solidFill>
                  <a:schemeClr val="bg1"/>
                </a:solidFill>
                <a:latin typeface="LINE Seed JP_OTF Bold" panose="02020500000000000000" pitchFamily="18" charset="-128"/>
                <a:ea typeface="LINE Seed JP_OTF Bold" panose="02020500000000000000" pitchFamily="18" charset="-128"/>
              </a:rPr>
            </a:br>
            <a:r>
              <a:rPr lang="ja-JP" altLang="en-US" sz="2000" b="1">
                <a:solidFill>
                  <a:schemeClr val="bg1"/>
                </a:solidFill>
                <a:latin typeface="LINE Seed JP_OTF Bold" panose="02020500000000000000" pitchFamily="18" charset="-128"/>
                <a:ea typeface="LINE Seed JP_OTF Bold" panose="02020500000000000000" pitchFamily="18" charset="-128"/>
              </a:rPr>
              <a:t>配信経由の売上</a:t>
            </a:r>
            <a:endParaRPr kumimoji="1"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sp>
        <p:nvSpPr>
          <p:cNvPr id="9" name="テキスト ボックス 8">
            <a:extLst>
              <a:ext uri="{FF2B5EF4-FFF2-40B4-BE49-F238E27FC236}">
                <a16:creationId xmlns:a16="http://schemas.microsoft.com/office/drawing/2014/main" id="{A95EBBF5-EC9E-9380-1C07-15DD1B38C8FA}"/>
              </a:ext>
            </a:extLst>
          </p:cNvPr>
          <p:cNvSpPr txBox="1"/>
          <p:nvPr/>
        </p:nvSpPr>
        <p:spPr>
          <a:xfrm>
            <a:off x="179850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82CABA52-138A-68C7-4AC7-2DEFE9065B14}"/>
              </a:ext>
            </a:extLst>
          </p:cNvPr>
          <p:cNvSpPr txBox="1"/>
          <p:nvPr/>
        </p:nvSpPr>
        <p:spPr>
          <a:xfrm>
            <a:off x="361009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0838C071-5240-9630-A623-77F98F44CCCE}"/>
              </a:ext>
            </a:extLst>
          </p:cNvPr>
          <p:cNvSpPr txBox="1"/>
          <p:nvPr/>
        </p:nvSpPr>
        <p:spPr>
          <a:xfrm>
            <a:off x="7263004"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ED5783E5-1FFE-8232-AC4F-713383304377}"/>
              </a:ext>
            </a:extLst>
          </p:cNvPr>
          <p:cNvSpPr txBox="1"/>
          <p:nvPr/>
        </p:nvSpPr>
        <p:spPr>
          <a:xfrm>
            <a:off x="542168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E1B0A7A4-E7D3-7A01-1351-EB9E5C1F6411}"/>
              </a:ext>
            </a:extLst>
          </p:cNvPr>
          <p:cNvSpPr txBox="1"/>
          <p:nvPr/>
        </p:nvSpPr>
        <p:spPr>
          <a:xfrm>
            <a:off x="9087895" y="2491425"/>
            <a:ext cx="405083" cy="369332"/>
          </a:xfrm>
          <a:prstGeom prst="rect">
            <a:avLst/>
          </a:prstGeom>
          <a:noFill/>
        </p:spPr>
        <p:txBody>
          <a:bodyPr wrap="square" rtlCol="0">
            <a:spAutoFit/>
          </a:bodyPr>
          <a:lstStyle/>
          <a:p>
            <a:pPr algn="l"/>
            <a:r>
              <a:rPr lang="ja-JP" altLang="en-US" b="1">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4" name="角丸四角形 13">
            <a:extLst>
              <a:ext uri="{FF2B5EF4-FFF2-40B4-BE49-F238E27FC236}">
                <a16:creationId xmlns:a16="http://schemas.microsoft.com/office/drawing/2014/main" id="{0E2DC96C-7CD0-CA2A-305F-1C242E07B2D0}"/>
              </a:ext>
            </a:extLst>
          </p:cNvPr>
          <p:cNvSpPr/>
          <p:nvPr/>
        </p:nvSpPr>
        <p:spPr>
          <a:xfrm>
            <a:off x="2089438" y="1938859"/>
            <a:ext cx="1562544" cy="1366129"/>
          </a:xfrm>
          <a:prstGeom prst="roundRect">
            <a:avLst>
              <a:gd name="adj" fmla="val 3939"/>
            </a:avLst>
          </a:prstGeom>
          <a:solidFill>
            <a:srgbClr val="06C75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a:solidFill>
                  <a:schemeClr val="tx1"/>
                </a:solidFill>
                <a:latin typeface="LINE Seed JP_OTF Bold" panose="02020500000000000000" pitchFamily="18" charset="-128"/>
                <a:ea typeface="LINE Seed JP_OTF Bold" panose="02020500000000000000" pitchFamily="18" charset="-128"/>
              </a:rPr>
              <a:t>月に送る</a:t>
            </a:r>
            <a:br>
              <a:rPr kumimoji="1" lang="en-US" altLang="ja-JP" sz="2000" b="1" dirty="0">
                <a:solidFill>
                  <a:schemeClr val="tx1"/>
                </a:solidFill>
                <a:latin typeface="LINE Seed JP_OTF Bold" panose="02020500000000000000" pitchFamily="18" charset="-128"/>
                <a:ea typeface="LINE Seed JP_OTF Bold" panose="02020500000000000000" pitchFamily="18" charset="-128"/>
              </a:rPr>
            </a:br>
            <a:r>
              <a:rPr lang="ja-JP" altLang="en-US" sz="2400" b="1">
                <a:solidFill>
                  <a:schemeClr val="tx1"/>
                </a:solidFill>
                <a:latin typeface="LINE Seed JP_OTF Bold" panose="02020500000000000000" pitchFamily="18" charset="-128"/>
                <a:ea typeface="LINE Seed JP_OTF Bold" panose="02020500000000000000" pitchFamily="18" charset="-128"/>
              </a:rPr>
              <a:t>配信回数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5" name="角丸四角形 14">
            <a:extLst>
              <a:ext uri="{FF2B5EF4-FFF2-40B4-BE49-F238E27FC236}">
                <a16:creationId xmlns:a16="http://schemas.microsoft.com/office/drawing/2014/main" id="{71B50011-763F-3193-92EE-6A55E455C42F}"/>
              </a:ext>
            </a:extLst>
          </p:cNvPr>
          <p:cNvSpPr/>
          <p:nvPr/>
        </p:nvSpPr>
        <p:spPr>
          <a:xfrm>
            <a:off x="3937158"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メッセージを</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受信した人の</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来店率</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6" name="角丸四角形 15">
            <a:extLst>
              <a:ext uri="{FF2B5EF4-FFF2-40B4-BE49-F238E27FC236}">
                <a16:creationId xmlns:a16="http://schemas.microsoft.com/office/drawing/2014/main" id="{A5537514-51CA-44CC-7189-F5C05F069C5B}"/>
              </a:ext>
            </a:extLst>
          </p:cNvPr>
          <p:cNvSpPr/>
          <p:nvPr/>
        </p:nvSpPr>
        <p:spPr>
          <a:xfrm>
            <a:off x="5765958"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平均</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来店人数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7" name="角丸四角形 16">
            <a:extLst>
              <a:ext uri="{FF2B5EF4-FFF2-40B4-BE49-F238E27FC236}">
                <a16:creationId xmlns:a16="http://schemas.microsoft.com/office/drawing/2014/main" id="{A4781966-5277-22B5-3066-38DBEFF22FDA}"/>
              </a:ext>
            </a:extLst>
          </p:cNvPr>
          <p:cNvSpPr/>
          <p:nvPr/>
        </p:nvSpPr>
        <p:spPr>
          <a:xfrm>
            <a:off x="7610032"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平均</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客単価</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grpSp>
        <p:nvGrpSpPr>
          <p:cNvPr id="18" name="グループ化 17">
            <a:extLst>
              <a:ext uri="{FF2B5EF4-FFF2-40B4-BE49-F238E27FC236}">
                <a16:creationId xmlns:a16="http://schemas.microsoft.com/office/drawing/2014/main" id="{7E3ACFD0-1A94-7B60-F6E6-607DF674C299}"/>
              </a:ext>
            </a:extLst>
          </p:cNvPr>
          <p:cNvGrpSpPr/>
          <p:nvPr/>
        </p:nvGrpSpPr>
        <p:grpSpPr>
          <a:xfrm>
            <a:off x="276051" y="3729731"/>
            <a:ext cx="9175378" cy="461665"/>
            <a:chOff x="233131" y="2572760"/>
            <a:chExt cx="9175378" cy="461665"/>
          </a:xfrm>
        </p:grpSpPr>
        <p:sp>
          <p:nvSpPr>
            <p:cNvPr id="19" name="テキスト ボックス 18">
              <a:extLst>
                <a:ext uri="{FF2B5EF4-FFF2-40B4-BE49-F238E27FC236}">
                  <a16:creationId xmlns:a16="http://schemas.microsoft.com/office/drawing/2014/main" id="{5DB2BAD6-160A-A857-A507-45A081B1B60E}"/>
                </a:ext>
              </a:extLst>
            </p:cNvPr>
            <p:cNvSpPr txBox="1"/>
            <p:nvPr/>
          </p:nvSpPr>
          <p:spPr>
            <a:xfrm>
              <a:off x="233131" y="2572760"/>
              <a:ext cx="1601436" cy="461665"/>
            </a:xfrm>
            <a:prstGeom prst="rect">
              <a:avLst/>
            </a:prstGeom>
            <a:noFill/>
            <a:ln>
              <a:noFill/>
            </a:ln>
          </p:spPr>
          <p:txBody>
            <a:bodyPr wrap="square" rtlCol="0">
              <a:spAutoFit/>
            </a:bodyPr>
            <a:lstStyle/>
            <a:p>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200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人</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nvGrpSpPr>
            <p:cNvPr id="20" name="グループ化 19">
              <a:extLst>
                <a:ext uri="{FF2B5EF4-FFF2-40B4-BE49-F238E27FC236}">
                  <a16:creationId xmlns:a16="http://schemas.microsoft.com/office/drawing/2014/main" id="{D9DED2D0-123C-07CF-232C-A730DE14FAFE}"/>
                </a:ext>
              </a:extLst>
            </p:cNvPr>
            <p:cNvGrpSpPr/>
            <p:nvPr/>
          </p:nvGrpSpPr>
          <p:grpSpPr>
            <a:xfrm>
              <a:off x="1757066" y="2618927"/>
              <a:ext cx="7651443" cy="369332"/>
              <a:chOff x="1757066" y="2618927"/>
              <a:chExt cx="7651443" cy="369332"/>
            </a:xfrm>
          </p:grpSpPr>
          <p:sp>
            <p:nvSpPr>
              <p:cNvPr id="25" name="テキスト ボックス 24">
                <a:extLst>
                  <a:ext uri="{FF2B5EF4-FFF2-40B4-BE49-F238E27FC236}">
                    <a16:creationId xmlns:a16="http://schemas.microsoft.com/office/drawing/2014/main" id="{16C0347B-EDFF-D8F1-A9EA-60A64CDCB168}"/>
                  </a:ext>
                </a:extLst>
              </p:cNvPr>
              <p:cNvSpPr txBox="1"/>
              <p:nvPr/>
            </p:nvSpPr>
            <p:spPr>
              <a:xfrm>
                <a:off x="175706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B46A3925-69D9-99DE-BF38-1F09BA4405A5}"/>
                  </a:ext>
                </a:extLst>
              </p:cNvPr>
              <p:cNvSpPr txBox="1"/>
              <p:nvPr/>
            </p:nvSpPr>
            <p:spPr>
              <a:xfrm>
                <a:off x="356865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C970B385-8F2B-040C-B25C-77ADD386FC1D}"/>
                  </a:ext>
                </a:extLst>
              </p:cNvPr>
              <p:cNvSpPr txBox="1"/>
              <p:nvPr/>
            </p:nvSpPr>
            <p:spPr>
              <a:xfrm>
                <a:off x="719183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8" name="テキスト ボックス 27">
                <a:extLst>
                  <a:ext uri="{FF2B5EF4-FFF2-40B4-BE49-F238E27FC236}">
                    <a16:creationId xmlns:a16="http://schemas.microsoft.com/office/drawing/2014/main" id="{F8100E39-F428-2E76-1F94-BD8976EC16C6}"/>
                  </a:ext>
                </a:extLst>
              </p:cNvPr>
              <p:cNvSpPr txBox="1"/>
              <p:nvPr/>
            </p:nvSpPr>
            <p:spPr>
              <a:xfrm>
                <a:off x="538024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9" name="テキスト ボックス 28">
                <a:extLst>
                  <a:ext uri="{FF2B5EF4-FFF2-40B4-BE49-F238E27FC236}">
                    <a16:creationId xmlns:a16="http://schemas.microsoft.com/office/drawing/2014/main" id="{50DA1CAB-9A68-6D30-7A35-EF8715645ED2}"/>
                  </a:ext>
                </a:extLst>
              </p:cNvPr>
              <p:cNvSpPr txBox="1"/>
              <p:nvPr/>
            </p:nvSpPr>
            <p:spPr>
              <a:xfrm>
                <a:off x="9003426" y="2618927"/>
                <a:ext cx="405083" cy="369332"/>
              </a:xfrm>
              <a:prstGeom prst="rect">
                <a:avLst/>
              </a:prstGeom>
              <a:noFill/>
            </p:spPr>
            <p:txBody>
              <a:bodyPr wrap="square" rtlCol="0">
                <a:spAutoFit/>
              </a:bodyPr>
              <a:lstStyle/>
              <a:p>
                <a:pPr algn="l"/>
                <a:r>
                  <a:rPr lang="ja-JP" altLang="en-US"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sp>
          <p:nvSpPr>
            <p:cNvPr id="21" name="テキスト ボックス 20">
              <a:extLst>
                <a:ext uri="{FF2B5EF4-FFF2-40B4-BE49-F238E27FC236}">
                  <a16:creationId xmlns:a16="http://schemas.microsoft.com/office/drawing/2014/main" id="{29C44E8A-9C30-1B88-9178-9438432ED179}"/>
                </a:ext>
              </a:extLst>
            </p:cNvPr>
            <p:cNvSpPr txBox="1"/>
            <p:nvPr/>
          </p:nvSpPr>
          <p:spPr>
            <a:xfrm>
              <a:off x="1833602" y="2572760"/>
              <a:ext cx="1496062"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4</a:t>
              </a:r>
              <a:r>
                <a:rPr kumimoji="1"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回</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C227039A-2E7E-3CFE-4C52-38F72B6D30D8}"/>
                </a:ext>
              </a:extLst>
            </p:cNvPr>
            <p:cNvSpPr txBox="1"/>
            <p:nvPr/>
          </p:nvSpPr>
          <p:spPr>
            <a:xfrm>
              <a:off x="3919286" y="2572760"/>
              <a:ext cx="1214495"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2</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3" name="テキスト ボックス 22">
              <a:extLst>
                <a:ext uri="{FF2B5EF4-FFF2-40B4-BE49-F238E27FC236}">
                  <a16:creationId xmlns:a16="http://schemas.microsoft.com/office/drawing/2014/main" id="{47EB711A-2E0E-AF13-A1B5-84B87068422C}"/>
                </a:ext>
              </a:extLst>
            </p:cNvPr>
            <p:cNvSpPr txBox="1"/>
            <p:nvPr/>
          </p:nvSpPr>
          <p:spPr>
            <a:xfrm>
              <a:off x="5530280" y="2572760"/>
              <a:ext cx="1335843"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3</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人</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4CF1FB0F-C3ED-C9FF-F19F-4D90B28ED72D}"/>
                </a:ext>
              </a:extLst>
            </p:cNvPr>
            <p:cNvSpPr txBox="1"/>
            <p:nvPr/>
          </p:nvSpPr>
          <p:spPr>
            <a:xfrm>
              <a:off x="6571392" y="2572760"/>
              <a:ext cx="2541763"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4,000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sp>
        <p:nvSpPr>
          <p:cNvPr id="30" name="正方形/長方形 29">
            <a:extLst>
              <a:ext uri="{FF2B5EF4-FFF2-40B4-BE49-F238E27FC236}">
                <a16:creationId xmlns:a16="http://schemas.microsoft.com/office/drawing/2014/main" id="{01BCCFCE-20C6-BE47-903D-8E8A5679CC20}"/>
              </a:ext>
            </a:extLst>
          </p:cNvPr>
          <p:cNvSpPr/>
          <p:nvPr/>
        </p:nvSpPr>
        <p:spPr>
          <a:xfrm>
            <a:off x="313978"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1" name="正方形/長方形 30">
            <a:extLst>
              <a:ext uri="{FF2B5EF4-FFF2-40B4-BE49-F238E27FC236}">
                <a16:creationId xmlns:a16="http://schemas.microsoft.com/office/drawing/2014/main" id="{6AA9E115-F13B-367F-44C4-560F5FF9BB1C}"/>
              </a:ext>
            </a:extLst>
          </p:cNvPr>
          <p:cNvSpPr/>
          <p:nvPr/>
        </p:nvSpPr>
        <p:spPr>
          <a:xfrm>
            <a:off x="2122987"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2" name="正方形/長方形 31">
            <a:extLst>
              <a:ext uri="{FF2B5EF4-FFF2-40B4-BE49-F238E27FC236}">
                <a16:creationId xmlns:a16="http://schemas.microsoft.com/office/drawing/2014/main" id="{053C30A2-5287-67B9-5DD9-223416C0FA6F}"/>
              </a:ext>
            </a:extLst>
          </p:cNvPr>
          <p:cNvSpPr/>
          <p:nvPr/>
        </p:nvSpPr>
        <p:spPr>
          <a:xfrm>
            <a:off x="5741005"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3" name="正方形/長方形 32">
            <a:extLst>
              <a:ext uri="{FF2B5EF4-FFF2-40B4-BE49-F238E27FC236}">
                <a16:creationId xmlns:a16="http://schemas.microsoft.com/office/drawing/2014/main" id="{ACAC2E92-4CF2-EDAB-DA8D-2A8C776CD000}"/>
              </a:ext>
            </a:extLst>
          </p:cNvPr>
          <p:cNvSpPr/>
          <p:nvPr/>
        </p:nvSpPr>
        <p:spPr>
          <a:xfrm>
            <a:off x="3931996"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4" name="正方形/長方形 33">
            <a:extLst>
              <a:ext uri="{FF2B5EF4-FFF2-40B4-BE49-F238E27FC236}">
                <a16:creationId xmlns:a16="http://schemas.microsoft.com/office/drawing/2014/main" id="{66FB7D1B-09E9-724C-F747-00AAB62CB360}"/>
              </a:ext>
            </a:extLst>
          </p:cNvPr>
          <p:cNvSpPr/>
          <p:nvPr/>
        </p:nvSpPr>
        <p:spPr>
          <a:xfrm>
            <a:off x="7550014"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2" name="正方形/長方形 1">
            <a:extLst>
              <a:ext uri="{FF2B5EF4-FFF2-40B4-BE49-F238E27FC236}">
                <a16:creationId xmlns:a16="http://schemas.microsoft.com/office/drawing/2014/main" id="{78023839-A951-7AFE-BECD-D99708BAB67C}"/>
              </a:ext>
            </a:extLst>
          </p:cNvPr>
          <p:cNvSpPr/>
          <p:nvPr/>
        </p:nvSpPr>
        <p:spPr>
          <a:xfrm>
            <a:off x="9513412" y="3502137"/>
            <a:ext cx="2442774"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cxnSp>
        <p:nvCxnSpPr>
          <p:cNvPr id="3" name="直線コネクタ 2">
            <a:extLst>
              <a:ext uri="{FF2B5EF4-FFF2-40B4-BE49-F238E27FC236}">
                <a16:creationId xmlns:a16="http://schemas.microsoft.com/office/drawing/2014/main" id="{5A37248B-F8FA-0407-9013-F2BFB711A28A}"/>
              </a:ext>
            </a:extLst>
          </p:cNvPr>
          <p:cNvCxnSpPr/>
          <p:nvPr/>
        </p:nvCxnSpPr>
        <p:spPr>
          <a:xfrm>
            <a:off x="453134" y="4638372"/>
            <a:ext cx="3087844" cy="0"/>
          </a:xfrm>
          <a:prstGeom prst="line">
            <a:avLst/>
          </a:prstGeom>
          <a:ln w="381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カギ線コネクタ 3">
            <a:extLst>
              <a:ext uri="{FF2B5EF4-FFF2-40B4-BE49-F238E27FC236}">
                <a16:creationId xmlns:a16="http://schemas.microsoft.com/office/drawing/2014/main" id="{27CBF7D6-1156-F992-A107-0C9DAA80021A}"/>
              </a:ext>
            </a:extLst>
          </p:cNvPr>
          <p:cNvCxnSpPr>
            <a:cxnSpLocks/>
          </p:cNvCxnSpPr>
          <p:nvPr/>
        </p:nvCxnSpPr>
        <p:spPr>
          <a:xfrm>
            <a:off x="1476024" y="4638372"/>
            <a:ext cx="1042064" cy="1019982"/>
          </a:xfrm>
          <a:prstGeom prst="bentConnector3">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角丸四角形 34">
            <a:extLst>
              <a:ext uri="{FF2B5EF4-FFF2-40B4-BE49-F238E27FC236}">
                <a16:creationId xmlns:a16="http://schemas.microsoft.com/office/drawing/2014/main" id="{3427479E-A874-4D36-58B6-B8A2DD9AD668}"/>
              </a:ext>
            </a:extLst>
          </p:cNvPr>
          <p:cNvSpPr/>
          <p:nvPr/>
        </p:nvSpPr>
        <p:spPr>
          <a:xfrm>
            <a:off x="2664445" y="4919338"/>
            <a:ext cx="2891356" cy="674776"/>
          </a:xfrm>
          <a:prstGeom prst="roundRect">
            <a:avLst>
              <a:gd name="adj" fmla="val 1467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2000" b="1">
                <a:solidFill>
                  <a:schemeClr val="bg1"/>
                </a:solidFill>
                <a:latin typeface="LINE Seed JP_OTF Bold" panose="02020500000000000000" pitchFamily="18" charset="-128"/>
                <a:ea typeface="LINE Seed JP_OTF Bold" panose="02020500000000000000" pitchFamily="18" charset="-128"/>
              </a:rPr>
              <a:t>メッセージ配信通数</a:t>
            </a:r>
            <a:endParaRPr kumimoji="1"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sp>
        <p:nvSpPr>
          <p:cNvPr id="36" name="角丸四角形 35">
            <a:extLst>
              <a:ext uri="{FF2B5EF4-FFF2-40B4-BE49-F238E27FC236}">
                <a16:creationId xmlns:a16="http://schemas.microsoft.com/office/drawing/2014/main" id="{6EA5E9B9-63DB-3302-0667-80159FDBFB0F}"/>
              </a:ext>
            </a:extLst>
          </p:cNvPr>
          <p:cNvSpPr/>
          <p:nvPr/>
        </p:nvSpPr>
        <p:spPr>
          <a:xfrm>
            <a:off x="6484555" y="4919338"/>
            <a:ext cx="5471631" cy="674776"/>
          </a:xfrm>
          <a:prstGeom prst="roundRect">
            <a:avLst>
              <a:gd name="adj" fmla="val 14677"/>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2000" b="1">
                <a:solidFill>
                  <a:schemeClr val="bg1"/>
                </a:solidFill>
                <a:latin typeface="LINE Seed JP_OTF Bold" panose="02020500000000000000" pitchFamily="18" charset="-128"/>
                <a:ea typeface="LINE Seed JP_OTF Bold" panose="02020500000000000000" pitchFamily="18" charset="-128"/>
              </a:rPr>
              <a:t>対応プラン</a:t>
            </a:r>
            <a:endParaRPr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cxnSp>
        <p:nvCxnSpPr>
          <p:cNvPr id="37" name="直線コネクタ 36">
            <a:extLst>
              <a:ext uri="{FF2B5EF4-FFF2-40B4-BE49-F238E27FC236}">
                <a16:creationId xmlns:a16="http://schemas.microsoft.com/office/drawing/2014/main" id="{67DFC27A-D141-9E60-62A4-51AD3D2BA6C8}"/>
              </a:ext>
            </a:extLst>
          </p:cNvPr>
          <p:cNvCxnSpPr>
            <a:cxnSpLocks/>
          </p:cNvCxnSpPr>
          <p:nvPr/>
        </p:nvCxnSpPr>
        <p:spPr>
          <a:xfrm>
            <a:off x="5828170" y="5232974"/>
            <a:ext cx="477255" cy="0"/>
          </a:xfrm>
          <a:prstGeom prst="line">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69DEE7A4-80F0-E33E-2AFC-B5A77711CAC9}"/>
              </a:ext>
            </a:extLst>
          </p:cNvPr>
          <p:cNvSpPr/>
          <p:nvPr/>
        </p:nvSpPr>
        <p:spPr>
          <a:xfrm>
            <a:off x="2710678" y="5746652"/>
            <a:ext cx="2785265"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9" name="正方形/長方形 38">
            <a:extLst>
              <a:ext uri="{FF2B5EF4-FFF2-40B4-BE49-F238E27FC236}">
                <a16:creationId xmlns:a16="http://schemas.microsoft.com/office/drawing/2014/main" id="{F547C7F4-1ACF-730B-8884-70710B0BABA6}"/>
              </a:ext>
            </a:extLst>
          </p:cNvPr>
          <p:cNvSpPr/>
          <p:nvPr/>
        </p:nvSpPr>
        <p:spPr>
          <a:xfrm>
            <a:off x="6523681" y="5746652"/>
            <a:ext cx="5432505"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41" name="テキスト ボックス 40">
            <a:extLst>
              <a:ext uri="{FF2B5EF4-FFF2-40B4-BE49-F238E27FC236}">
                <a16:creationId xmlns:a16="http://schemas.microsoft.com/office/drawing/2014/main" id="{656B226B-7AC1-D04A-0F31-6B05D081D60F}"/>
              </a:ext>
            </a:extLst>
          </p:cNvPr>
          <p:cNvSpPr txBox="1"/>
          <p:nvPr/>
        </p:nvSpPr>
        <p:spPr>
          <a:xfrm>
            <a:off x="3302592" y="5925389"/>
            <a:ext cx="1601436" cy="461665"/>
          </a:xfrm>
          <a:prstGeom prst="rect">
            <a:avLst/>
          </a:prstGeom>
          <a:noFill/>
          <a:ln>
            <a:noFill/>
          </a:ln>
        </p:spPr>
        <p:txBody>
          <a:bodyPr wrap="square" rtlCol="0">
            <a:spAutoFit/>
          </a:bodyPr>
          <a:lstStyle/>
          <a:p>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800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通</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3" name="テキスト ボックス 42">
            <a:extLst>
              <a:ext uri="{FF2B5EF4-FFF2-40B4-BE49-F238E27FC236}">
                <a16:creationId xmlns:a16="http://schemas.microsoft.com/office/drawing/2014/main" id="{7E082797-92BB-0974-67DF-F335145358B2}"/>
              </a:ext>
            </a:extLst>
          </p:cNvPr>
          <p:cNvSpPr txBox="1"/>
          <p:nvPr/>
        </p:nvSpPr>
        <p:spPr>
          <a:xfrm>
            <a:off x="9777324" y="3695260"/>
            <a:ext cx="1938395" cy="461665"/>
          </a:xfrm>
          <a:prstGeom prst="rect">
            <a:avLst/>
          </a:prstGeom>
          <a:noFill/>
        </p:spPr>
        <p:txBody>
          <a:bodyPr wrap="square" rtlCol="0">
            <a:spAutoFit/>
          </a:bodyPr>
          <a:lstStyle/>
          <a:p>
            <a:pPr algn="ct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192,000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4" name="円/楕円 43">
            <a:extLst>
              <a:ext uri="{FF2B5EF4-FFF2-40B4-BE49-F238E27FC236}">
                <a16:creationId xmlns:a16="http://schemas.microsoft.com/office/drawing/2014/main" id="{21ED6664-20D2-62A8-3713-41FBDF51CD76}"/>
              </a:ext>
            </a:extLst>
          </p:cNvPr>
          <p:cNvSpPr/>
          <p:nvPr/>
        </p:nvSpPr>
        <p:spPr>
          <a:xfrm>
            <a:off x="10666836" y="637934"/>
            <a:ext cx="1226695" cy="1226695"/>
          </a:xfrm>
          <a:prstGeom prst="ellipse">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45" name="図 44">
            <a:extLst>
              <a:ext uri="{FF2B5EF4-FFF2-40B4-BE49-F238E27FC236}">
                <a16:creationId xmlns:a16="http://schemas.microsoft.com/office/drawing/2014/main" id="{EF909479-D2BC-8A66-7992-65AAE773274E}"/>
              </a:ext>
            </a:extLst>
          </p:cNvPr>
          <p:cNvPicPr>
            <a:picLocks noChangeAspect="1"/>
          </p:cNvPicPr>
          <p:nvPr/>
        </p:nvPicPr>
        <p:blipFill>
          <a:blip r:embed="rId3"/>
          <a:stretch>
            <a:fillRect/>
          </a:stretch>
        </p:blipFill>
        <p:spPr>
          <a:xfrm>
            <a:off x="11039965" y="844031"/>
            <a:ext cx="539840" cy="672433"/>
          </a:xfrm>
          <a:prstGeom prst="rect">
            <a:avLst/>
          </a:prstGeom>
        </p:spPr>
      </p:pic>
      <p:sp>
        <p:nvSpPr>
          <p:cNvPr id="46" name="テキスト ボックス 45">
            <a:extLst>
              <a:ext uri="{FF2B5EF4-FFF2-40B4-BE49-F238E27FC236}">
                <a16:creationId xmlns:a16="http://schemas.microsoft.com/office/drawing/2014/main" id="{A29476D2-0B4B-6C8E-ABCB-D219FF254666}"/>
              </a:ext>
            </a:extLst>
          </p:cNvPr>
          <p:cNvSpPr txBox="1"/>
          <p:nvPr/>
        </p:nvSpPr>
        <p:spPr>
          <a:xfrm>
            <a:off x="10732892" y="533423"/>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kumimoji="1" lang="en-US" altLang="ja-JP"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Izakaya</a:t>
            </a:r>
            <a:endParaRPr kumimoji="1" lang="ja-JP" altLang="en-US"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7" name="フリーフォーム 46">
            <a:extLst>
              <a:ext uri="{FF2B5EF4-FFF2-40B4-BE49-F238E27FC236}">
                <a16:creationId xmlns:a16="http://schemas.microsoft.com/office/drawing/2014/main" id="{632E7B75-7AF8-5258-4B08-C7C63DC58EE8}"/>
              </a:ext>
            </a:extLst>
          </p:cNvPr>
          <p:cNvSpPr/>
          <p:nvPr/>
        </p:nvSpPr>
        <p:spPr>
          <a:xfrm rot="16200000">
            <a:off x="10686799" y="4424684"/>
            <a:ext cx="174684" cy="369332"/>
          </a:xfrm>
          <a:custGeom>
            <a:avLst/>
            <a:gdLst>
              <a:gd name="connsiteX0" fmla="*/ 450760 w 566670"/>
              <a:gd name="connsiteY0" fmla="*/ 0 h 953037"/>
              <a:gd name="connsiteX1" fmla="*/ 0 w 566670"/>
              <a:gd name="connsiteY1" fmla="*/ 450760 h 953037"/>
              <a:gd name="connsiteX2" fmla="*/ 0 w 566670"/>
              <a:gd name="connsiteY2" fmla="*/ 515155 h 953037"/>
              <a:gd name="connsiteX3" fmla="*/ 437882 w 566670"/>
              <a:gd name="connsiteY3" fmla="*/ 953037 h 953037"/>
              <a:gd name="connsiteX4" fmla="*/ 566670 w 566670"/>
              <a:gd name="connsiteY4" fmla="*/ 953037 h 953037"/>
              <a:gd name="connsiteX0" fmla="*/ 450760 w 450760"/>
              <a:gd name="connsiteY0" fmla="*/ 0 h 953037"/>
              <a:gd name="connsiteX1" fmla="*/ 0 w 450760"/>
              <a:gd name="connsiteY1" fmla="*/ 450760 h 953037"/>
              <a:gd name="connsiteX2" fmla="*/ 0 w 450760"/>
              <a:gd name="connsiteY2" fmla="*/ 515155 h 953037"/>
              <a:gd name="connsiteX3" fmla="*/ 437882 w 450760"/>
              <a:gd name="connsiteY3" fmla="*/ 953037 h 953037"/>
              <a:gd name="connsiteX0" fmla="*/ 450760 w 450760"/>
              <a:gd name="connsiteY0" fmla="*/ 0 h 953037"/>
              <a:gd name="connsiteX1" fmla="*/ 0 w 450760"/>
              <a:gd name="connsiteY1" fmla="*/ 450760 h 953037"/>
              <a:gd name="connsiteX2" fmla="*/ 437882 w 450760"/>
              <a:gd name="connsiteY2" fmla="*/ 953037 h 953037"/>
            </a:gdLst>
            <a:ahLst/>
            <a:cxnLst>
              <a:cxn ang="0">
                <a:pos x="connsiteX0" y="connsiteY0"/>
              </a:cxn>
              <a:cxn ang="0">
                <a:pos x="connsiteX1" y="connsiteY1"/>
              </a:cxn>
              <a:cxn ang="0">
                <a:pos x="connsiteX2" y="connsiteY2"/>
              </a:cxn>
            </a:cxnLst>
            <a:rect l="l" t="t" r="r" b="b"/>
            <a:pathLst>
              <a:path w="450760" h="953037">
                <a:moveTo>
                  <a:pt x="450760" y="0"/>
                </a:moveTo>
                <a:lnTo>
                  <a:pt x="0" y="450760"/>
                </a:lnTo>
                <a:lnTo>
                  <a:pt x="437882" y="95303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grpSp>
        <p:nvGrpSpPr>
          <p:cNvPr id="40" name="グループ化 39">
            <a:extLst>
              <a:ext uri="{FF2B5EF4-FFF2-40B4-BE49-F238E27FC236}">
                <a16:creationId xmlns:a16="http://schemas.microsoft.com/office/drawing/2014/main" id="{26249A14-4423-BC50-EC65-E8906F632898}"/>
              </a:ext>
            </a:extLst>
          </p:cNvPr>
          <p:cNvGrpSpPr/>
          <p:nvPr/>
        </p:nvGrpSpPr>
        <p:grpSpPr>
          <a:xfrm rot="1204191">
            <a:off x="10916958" y="4718699"/>
            <a:ext cx="995296" cy="1544473"/>
            <a:chOff x="9161264" y="6508487"/>
            <a:chExt cx="1251938" cy="1684154"/>
          </a:xfrm>
        </p:grpSpPr>
        <p:sp>
          <p:nvSpPr>
            <p:cNvPr id="52" name="フリーフォーム 51">
              <a:extLst>
                <a:ext uri="{FF2B5EF4-FFF2-40B4-BE49-F238E27FC236}">
                  <a16:creationId xmlns:a16="http://schemas.microsoft.com/office/drawing/2014/main" id="{D0ECAE58-ECBF-A65A-D8A8-355150DA0012}"/>
                </a:ext>
              </a:extLst>
            </p:cNvPr>
            <p:cNvSpPr/>
            <p:nvPr/>
          </p:nvSpPr>
          <p:spPr>
            <a:xfrm>
              <a:off x="9161264" y="6508487"/>
              <a:ext cx="1251938" cy="1684154"/>
            </a:xfrm>
            <a:custGeom>
              <a:avLst/>
              <a:gdLst>
                <a:gd name="connsiteX0" fmla="*/ 54788 w 1251938"/>
                <a:gd name="connsiteY0" fmla="*/ 0 h 1260303"/>
                <a:gd name="connsiteX1" fmla="*/ 1197150 w 1251938"/>
                <a:gd name="connsiteY1" fmla="*/ 0 h 1260303"/>
                <a:gd name="connsiteX2" fmla="*/ 1251938 w 1251938"/>
                <a:gd name="connsiteY2" fmla="*/ 54788 h 1260303"/>
                <a:gd name="connsiteX3" fmla="*/ 1251938 w 1251938"/>
                <a:gd name="connsiteY3" fmla="*/ 701946 h 1260303"/>
                <a:gd name="connsiteX4" fmla="*/ 1197150 w 1251938"/>
                <a:gd name="connsiteY4" fmla="*/ 756734 h 1260303"/>
                <a:gd name="connsiteX5" fmla="*/ 666501 w 1251938"/>
                <a:gd name="connsiteY5" fmla="*/ 756734 h 1260303"/>
                <a:gd name="connsiteX6" fmla="*/ 666501 w 1251938"/>
                <a:gd name="connsiteY6" fmla="*/ 1260303 h 1260303"/>
                <a:gd name="connsiteX7" fmla="*/ 585437 w 1251938"/>
                <a:gd name="connsiteY7" fmla="*/ 1260303 h 1260303"/>
                <a:gd name="connsiteX8" fmla="*/ 585437 w 1251938"/>
                <a:gd name="connsiteY8" fmla="*/ 756734 h 1260303"/>
                <a:gd name="connsiteX9" fmla="*/ 54788 w 1251938"/>
                <a:gd name="connsiteY9" fmla="*/ 756734 h 1260303"/>
                <a:gd name="connsiteX10" fmla="*/ 0 w 1251938"/>
                <a:gd name="connsiteY10" fmla="*/ 701946 h 1260303"/>
                <a:gd name="connsiteX11" fmla="*/ 0 w 1251938"/>
                <a:gd name="connsiteY11" fmla="*/ 54788 h 1260303"/>
                <a:gd name="connsiteX12" fmla="*/ 54788 w 1251938"/>
                <a:gd name="connsiteY12" fmla="*/ 0 h 12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38" h="1260303">
                  <a:moveTo>
                    <a:pt x="54788" y="0"/>
                  </a:moveTo>
                  <a:lnTo>
                    <a:pt x="1197150" y="0"/>
                  </a:lnTo>
                  <a:cubicBezTo>
                    <a:pt x="1227409" y="0"/>
                    <a:pt x="1251938" y="24529"/>
                    <a:pt x="1251938" y="54788"/>
                  </a:cubicBezTo>
                  <a:lnTo>
                    <a:pt x="1251938" y="701946"/>
                  </a:lnTo>
                  <a:cubicBezTo>
                    <a:pt x="1251938" y="732205"/>
                    <a:pt x="1227409" y="756734"/>
                    <a:pt x="1197150" y="756734"/>
                  </a:cubicBezTo>
                  <a:lnTo>
                    <a:pt x="666501" y="756734"/>
                  </a:lnTo>
                  <a:lnTo>
                    <a:pt x="666501" y="1260303"/>
                  </a:lnTo>
                  <a:lnTo>
                    <a:pt x="585437" y="1260303"/>
                  </a:lnTo>
                  <a:lnTo>
                    <a:pt x="585437" y="756734"/>
                  </a:lnTo>
                  <a:lnTo>
                    <a:pt x="54788" y="756734"/>
                  </a:lnTo>
                  <a:cubicBezTo>
                    <a:pt x="24529" y="756734"/>
                    <a:pt x="0" y="732205"/>
                    <a:pt x="0" y="701946"/>
                  </a:cubicBezTo>
                  <a:lnTo>
                    <a:pt x="0" y="54788"/>
                  </a:lnTo>
                  <a:cubicBezTo>
                    <a:pt x="0" y="24529"/>
                    <a:pt x="24529" y="0"/>
                    <a:pt x="54788" y="0"/>
                  </a:cubicBezTo>
                  <a:close/>
                </a:path>
              </a:pathLst>
            </a:custGeom>
            <a:solidFill>
              <a:schemeClr val="bg1"/>
            </a:solidFill>
            <a:ln w="25400">
              <a:solidFill>
                <a:srgbClr val="06C7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53" name="テキスト ボックス 52">
              <a:extLst>
                <a:ext uri="{FF2B5EF4-FFF2-40B4-BE49-F238E27FC236}">
                  <a16:creationId xmlns:a16="http://schemas.microsoft.com/office/drawing/2014/main" id="{810BC406-B119-347F-9FAF-0B8FF2120208}"/>
                </a:ext>
              </a:extLst>
            </p:cNvPr>
            <p:cNvSpPr txBox="1"/>
            <p:nvPr/>
          </p:nvSpPr>
          <p:spPr>
            <a:xfrm>
              <a:off x="9197038" y="6883952"/>
              <a:ext cx="1192264" cy="892447"/>
            </a:xfrm>
            <a:prstGeom prst="rect">
              <a:avLst/>
            </a:prstGeom>
            <a:noFill/>
          </p:spPr>
          <p:txBody>
            <a:bodyPr wrap="square" rtlCol="0">
              <a:spAutoFit/>
            </a:bodyPr>
            <a:lstStyle/>
            <a:p>
              <a:pPr algn="ctr">
                <a:lnSpc>
                  <a:spcPct val="120000"/>
                </a:lnSpc>
              </a:pPr>
              <a:r>
                <a:rPr lang="ja-JP" altLang="en-US" sz="1400" b="1">
                  <a:solidFill>
                    <a:srgbClr val="06C755"/>
                  </a:solidFill>
                  <a:latin typeface="LINE Seed JP_OTF ExtraBold" panose="02020500000000000000" pitchFamily="18" charset="-128"/>
                  <a:ea typeface="LINE Seed JP_OTF ExtraBold" panose="02020500000000000000" pitchFamily="18" charset="-128"/>
                </a:rPr>
                <a:t>売上の方が高い</a:t>
              </a:r>
              <a:endParaRPr lang="en-US" altLang="ja-JP" sz="1400" b="1" dirty="0">
                <a:solidFill>
                  <a:srgbClr val="06C755"/>
                </a:solidFill>
                <a:latin typeface="LINE Seed JP_OTF ExtraBold" panose="02020500000000000000" pitchFamily="18" charset="-128"/>
                <a:ea typeface="LINE Seed JP_OTF ExtraBold" panose="02020500000000000000" pitchFamily="18" charset="-128"/>
              </a:endParaRPr>
            </a:p>
            <a:p>
              <a:pPr algn="ctr">
                <a:lnSpc>
                  <a:spcPct val="120000"/>
                </a:lnSpc>
              </a:pPr>
              <a:endParaRPr kumimoji="1" lang="ja-JP" altLang="en-US" sz="1200" b="1" dirty="0">
                <a:solidFill>
                  <a:srgbClr val="06C755"/>
                </a:solidFill>
                <a:latin typeface="LINE Seed JP_OTF ExtraBold" panose="02020500000000000000" pitchFamily="18" charset="-128"/>
                <a:ea typeface="LINE Seed JP_OTF ExtraBold" panose="02020500000000000000" pitchFamily="18" charset="-128"/>
                <a:cs typeface="Arial" panose="020B0604020202020204" pitchFamily="34" charset="0"/>
              </a:endParaRPr>
            </a:p>
          </p:txBody>
        </p:sp>
        <p:pic>
          <p:nvPicPr>
            <p:cNvPr id="54" name="グラフィックス 53">
              <a:extLst>
                <a:ext uri="{FF2B5EF4-FFF2-40B4-BE49-F238E27FC236}">
                  <a16:creationId xmlns:a16="http://schemas.microsoft.com/office/drawing/2014/main" id="{AB88EED7-1854-C4E9-B15A-E37F9C8071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3446" y="6577681"/>
              <a:ext cx="353206" cy="353205"/>
            </a:xfrm>
            <a:prstGeom prst="rect">
              <a:avLst/>
            </a:prstGeom>
          </p:spPr>
        </p:pic>
      </p:grpSp>
      <p:sp>
        <p:nvSpPr>
          <p:cNvPr id="48" name="テキスト ボックス 47">
            <a:extLst>
              <a:ext uri="{FF2B5EF4-FFF2-40B4-BE49-F238E27FC236}">
                <a16:creationId xmlns:a16="http://schemas.microsoft.com/office/drawing/2014/main" id="{2DAB876D-9488-E77D-7F0F-922D3904862A}"/>
              </a:ext>
            </a:extLst>
          </p:cNvPr>
          <p:cNvSpPr txBox="1"/>
          <p:nvPr/>
        </p:nvSpPr>
        <p:spPr>
          <a:xfrm>
            <a:off x="7356890" y="5848701"/>
            <a:ext cx="3783994" cy="646331"/>
          </a:xfrm>
          <a:prstGeom prst="rect">
            <a:avLst/>
          </a:prstGeom>
          <a:noFill/>
          <a:ln>
            <a:noFill/>
          </a:ln>
        </p:spPr>
        <p:txBody>
          <a:bodyPr wrap="square" rtlCol="0">
            <a:spAutoFit/>
          </a:bodyPr>
          <a:lstStyle/>
          <a:p>
            <a:pPr algn="ctr"/>
            <a:r>
              <a:rPr lang="ja-JP" altLang="en-US"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ライトプラン</a:t>
            </a:r>
            <a:endParaRPr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a:p>
            <a:pPr algn="ctr"/>
            <a:r>
              <a:rPr kumimoji="1" lang="ja-JP" altLang="en-US" b="1">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（月額費用</a:t>
            </a:r>
            <a:r>
              <a:rPr lang="en-US" altLang="ja-JP" b="1" dirty="0">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5,000</a:t>
            </a:r>
            <a:r>
              <a:rPr kumimoji="1" lang="ja-JP" altLang="en-US" b="1">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b="1" dirty="0">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2" name="Google Shape;267;p32">
            <a:extLst>
              <a:ext uri="{FF2B5EF4-FFF2-40B4-BE49-F238E27FC236}">
                <a16:creationId xmlns:a16="http://schemas.microsoft.com/office/drawing/2014/main" id="{FE2E4D2C-D011-17DC-0BAC-96D9B36C4139}"/>
              </a:ext>
            </a:extLst>
          </p:cNvPr>
          <p:cNvSpPr/>
          <p:nvPr/>
        </p:nvSpPr>
        <p:spPr>
          <a:xfrm>
            <a:off x="9538148" y="150284"/>
            <a:ext cx="2488200" cy="432900"/>
          </a:xfrm>
          <a:prstGeom prst="roundRect">
            <a:avLst>
              <a:gd name="adj" fmla="val 16667"/>
            </a:avLst>
          </a:prstGeom>
          <a:solidFill>
            <a:srgbClr val="F03748"/>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 altLang="en-US" sz="1400" i="0" u="none" strike="noStrike" kern="0" cap="none" spc="0" normalizeH="0" baseline="0" noProof="0" dirty="0">
                <a:ln>
                  <a:noFill/>
                </a:ln>
                <a:solidFill>
                  <a:srgbClr val="FFFFFF"/>
                </a:solidFill>
                <a:effectLst/>
                <a:uLnTx/>
                <a:uFillTx/>
                <a:latin typeface="+mn-ea"/>
                <a:cs typeface="M PLUS 1p"/>
                <a:sym typeface="M PLUS 1p"/>
              </a:rPr>
              <a:t>担当者向けスライド</a:t>
            </a:r>
            <a:endParaRPr kumimoji="0" sz="1400" i="0" u="none" strike="noStrike" kern="0" cap="none" spc="0" normalizeH="0" baseline="0" noProof="0" dirty="0">
              <a:ln>
                <a:noFill/>
              </a:ln>
              <a:solidFill>
                <a:srgbClr val="FFFFFF"/>
              </a:solidFill>
              <a:effectLst/>
              <a:uLnTx/>
              <a:uFillTx/>
              <a:latin typeface="+mn-ea"/>
              <a:cs typeface="M PLUS 1p"/>
              <a:sym typeface="M PLUS 1p"/>
            </a:endParaRPr>
          </a:p>
        </p:txBody>
      </p:sp>
    </p:spTree>
    <p:extLst>
      <p:ext uri="{BB962C8B-B14F-4D97-AF65-F5344CB8AC3E}">
        <p14:creationId xmlns:p14="http://schemas.microsoft.com/office/powerpoint/2010/main" val="116344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対応プランと売上シミュレーション（例：パン屋）</a:t>
            </a:r>
            <a:br>
              <a:rPr lang="ja-JP" altLang="en-US" sz="1000" b="1">
                <a:solidFill>
                  <a:schemeClr val="tx1">
                    <a:lumMod val="85000"/>
                    <a:lumOff val="15000"/>
                  </a:schemeClr>
                </a:solidFill>
                <a:latin typeface="LINE Seed JP_OTF Bold" panose="02020500000000000000" pitchFamily="18" charset="-128"/>
                <a:ea typeface="LINE Seed JP_OTF Bold" panose="02020500000000000000" pitchFamily="18" charset="-128"/>
              </a:rPr>
            </a:br>
            <a:br>
              <a:rPr lang="ja-JP" altLang="en-US" sz="10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br>
            <a:br>
              <a:rPr lang="ja-JP" altLang="en-US" dirty="0"/>
            </a:br>
            <a:endParaRPr kumimoji="1" lang="ja-JP" altLang="en-US" dirty="0"/>
          </a:p>
        </p:txBody>
      </p:sp>
      <p:sp>
        <p:nvSpPr>
          <p:cNvPr id="8" name="テキスト プレースホルダー 7"/>
          <p:cNvSpPr>
            <a:spLocks noGrp="1"/>
          </p:cNvSpPr>
          <p:nvPr>
            <p:ph type="body" sz="quarter" idx="10"/>
          </p:nvPr>
        </p:nvSpPr>
        <p:spPr>
          <a:xfrm>
            <a:off x="587374" y="1098189"/>
            <a:ext cx="11014609" cy="450392"/>
          </a:xfrm>
        </p:spPr>
        <p:txBody>
          <a:bodyPr/>
          <a:lstStyle/>
          <a:p>
            <a:r>
              <a:rPr kumimoji="1" lang="ja-JP" altLang="en-US"/>
              <a:t>業種ごとに売上シミュレーションを行います、続いては</a:t>
            </a:r>
            <a:r>
              <a:rPr lang="ja-JP" altLang="en-US" b="1" u="sng"/>
              <a:t>小売</a:t>
            </a:r>
            <a:r>
              <a:rPr kumimoji="1" lang="ja-JP" altLang="en-US" b="1" u="sng"/>
              <a:t>（パン屋）</a:t>
            </a:r>
            <a:r>
              <a:rPr kumimoji="1" lang="ja-JP" altLang="en-US"/>
              <a:t>です。</a:t>
            </a:r>
            <a:endParaRPr kumimoji="1" lang="ja-JP" altLang="en-US" dirty="0"/>
          </a:p>
        </p:txBody>
      </p:sp>
      <p:sp>
        <p:nvSpPr>
          <p:cNvPr id="5" name="角丸四角形 4">
            <a:extLst>
              <a:ext uri="{FF2B5EF4-FFF2-40B4-BE49-F238E27FC236}">
                <a16:creationId xmlns:a16="http://schemas.microsoft.com/office/drawing/2014/main" id="{5997B61D-22BA-2552-256F-7F2634420446}"/>
              </a:ext>
            </a:extLst>
          </p:cNvPr>
          <p:cNvSpPr/>
          <p:nvPr/>
        </p:nvSpPr>
        <p:spPr>
          <a:xfrm>
            <a:off x="313978" y="1938859"/>
            <a:ext cx="1562544" cy="1366129"/>
          </a:xfrm>
          <a:prstGeom prst="roundRect">
            <a:avLst>
              <a:gd name="adj" fmla="val 3939"/>
            </a:avLst>
          </a:prstGeom>
          <a:solidFill>
            <a:srgbClr val="06C75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a:solidFill>
                  <a:schemeClr val="tx1"/>
                </a:solidFill>
                <a:latin typeface="LINE Seed JP_OTF Bold" panose="02020500000000000000" pitchFamily="18" charset="-128"/>
                <a:ea typeface="LINE Seed JP_OTF Bold" panose="02020500000000000000" pitchFamily="18" charset="-128"/>
              </a:rPr>
              <a:t>メッセージを配信する</a:t>
            </a:r>
            <a:br>
              <a:rPr kumimoji="1" lang="en-US" altLang="ja-JP" sz="2000" b="1">
                <a:solidFill>
                  <a:schemeClr val="tx1"/>
                </a:solidFill>
                <a:latin typeface="LINE Seed JP_OTF Bold" panose="02020500000000000000" pitchFamily="18" charset="-128"/>
                <a:ea typeface="LINE Seed JP_OTF Bold" panose="02020500000000000000" pitchFamily="18" charset="-128"/>
              </a:rPr>
            </a:br>
            <a:r>
              <a:rPr kumimoji="1" lang="ja-JP" altLang="en-US" sz="2400" b="1">
                <a:solidFill>
                  <a:schemeClr val="tx1"/>
                </a:solidFill>
                <a:latin typeface="LINE Seed JP_OTF Bold" panose="02020500000000000000" pitchFamily="18" charset="-128"/>
                <a:ea typeface="LINE Seed JP_OTF Bold" panose="02020500000000000000" pitchFamily="18" charset="-128"/>
              </a:rPr>
              <a:t>友だち数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6" name="角丸四角形 5">
            <a:extLst>
              <a:ext uri="{FF2B5EF4-FFF2-40B4-BE49-F238E27FC236}">
                <a16:creationId xmlns:a16="http://schemas.microsoft.com/office/drawing/2014/main" id="{22CD5492-E455-A42C-840C-3AB4F33BC322}"/>
              </a:ext>
            </a:extLst>
          </p:cNvPr>
          <p:cNvSpPr/>
          <p:nvPr/>
        </p:nvSpPr>
        <p:spPr>
          <a:xfrm>
            <a:off x="9438832" y="1938856"/>
            <a:ext cx="2591936" cy="1366129"/>
          </a:xfrm>
          <a:prstGeom prst="roundRect">
            <a:avLst>
              <a:gd name="adj" fmla="val 4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ja-JP" b="1" dirty="0">
                <a:solidFill>
                  <a:schemeClr val="bg1"/>
                </a:solidFill>
                <a:latin typeface="LINE Seed JP_OTF Bold" panose="02020500000000000000" pitchFamily="18" charset="-128"/>
                <a:ea typeface="LINE Seed JP_OTF Bold" panose="02020500000000000000" pitchFamily="18" charset="-128"/>
              </a:rPr>
              <a:t>LINE</a:t>
            </a:r>
            <a:r>
              <a:rPr lang="ja-JP" altLang="en-US" b="1">
                <a:solidFill>
                  <a:schemeClr val="bg1"/>
                </a:solidFill>
                <a:latin typeface="LINE Seed JP_OTF Bold" panose="02020500000000000000" pitchFamily="18" charset="-128"/>
                <a:ea typeface="LINE Seed JP_OTF Bold" panose="02020500000000000000" pitchFamily="18" charset="-128"/>
              </a:rPr>
              <a:t>公式アカウント</a:t>
            </a:r>
            <a:br>
              <a:rPr lang="en-US" altLang="ja-JP" sz="2000" b="1" dirty="0">
                <a:solidFill>
                  <a:schemeClr val="bg1"/>
                </a:solidFill>
                <a:latin typeface="LINE Seed JP_OTF Bold" panose="02020500000000000000" pitchFamily="18" charset="-128"/>
                <a:ea typeface="LINE Seed JP_OTF Bold" panose="02020500000000000000" pitchFamily="18" charset="-128"/>
              </a:rPr>
            </a:br>
            <a:r>
              <a:rPr lang="ja-JP" altLang="en-US" sz="2000" b="1">
                <a:solidFill>
                  <a:schemeClr val="bg1"/>
                </a:solidFill>
                <a:latin typeface="LINE Seed JP_OTF Bold" panose="02020500000000000000" pitchFamily="18" charset="-128"/>
                <a:ea typeface="LINE Seed JP_OTF Bold" panose="02020500000000000000" pitchFamily="18" charset="-128"/>
              </a:rPr>
              <a:t>メッセージ</a:t>
            </a:r>
            <a:br>
              <a:rPr lang="en-US" altLang="ja-JP" sz="2000" b="1" dirty="0">
                <a:solidFill>
                  <a:schemeClr val="bg1"/>
                </a:solidFill>
                <a:latin typeface="LINE Seed JP_OTF Bold" panose="02020500000000000000" pitchFamily="18" charset="-128"/>
                <a:ea typeface="LINE Seed JP_OTF Bold" panose="02020500000000000000" pitchFamily="18" charset="-128"/>
              </a:rPr>
            </a:br>
            <a:r>
              <a:rPr lang="ja-JP" altLang="en-US" sz="2000" b="1">
                <a:solidFill>
                  <a:schemeClr val="bg1"/>
                </a:solidFill>
                <a:latin typeface="LINE Seed JP_OTF Bold" panose="02020500000000000000" pitchFamily="18" charset="-128"/>
                <a:ea typeface="LINE Seed JP_OTF Bold" panose="02020500000000000000" pitchFamily="18" charset="-128"/>
              </a:rPr>
              <a:t>配信経由の売上</a:t>
            </a:r>
            <a:endParaRPr kumimoji="1"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sp>
        <p:nvSpPr>
          <p:cNvPr id="9" name="テキスト ボックス 8">
            <a:extLst>
              <a:ext uri="{FF2B5EF4-FFF2-40B4-BE49-F238E27FC236}">
                <a16:creationId xmlns:a16="http://schemas.microsoft.com/office/drawing/2014/main" id="{A95EBBF5-EC9E-9380-1C07-15DD1B38C8FA}"/>
              </a:ext>
            </a:extLst>
          </p:cNvPr>
          <p:cNvSpPr txBox="1"/>
          <p:nvPr/>
        </p:nvSpPr>
        <p:spPr>
          <a:xfrm>
            <a:off x="179850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82CABA52-138A-68C7-4AC7-2DEFE9065B14}"/>
              </a:ext>
            </a:extLst>
          </p:cNvPr>
          <p:cNvSpPr txBox="1"/>
          <p:nvPr/>
        </p:nvSpPr>
        <p:spPr>
          <a:xfrm>
            <a:off x="361009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0838C071-5240-9630-A623-77F98F44CCCE}"/>
              </a:ext>
            </a:extLst>
          </p:cNvPr>
          <p:cNvSpPr txBox="1"/>
          <p:nvPr/>
        </p:nvSpPr>
        <p:spPr>
          <a:xfrm>
            <a:off x="7263004"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ED5783E5-1FFE-8232-AC4F-713383304377}"/>
              </a:ext>
            </a:extLst>
          </p:cNvPr>
          <p:cNvSpPr txBox="1"/>
          <p:nvPr/>
        </p:nvSpPr>
        <p:spPr>
          <a:xfrm>
            <a:off x="542168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E1B0A7A4-E7D3-7A01-1351-EB9E5C1F6411}"/>
              </a:ext>
            </a:extLst>
          </p:cNvPr>
          <p:cNvSpPr txBox="1"/>
          <p:nvPr/>
        </p:nvSpPr>
        <p:spPr>
          <a:xfrm>
            <a:off x="9087895" y="2491425"/>
            <a:ext cx="405083" cy="369332"/>
          </a:xfrm>
          <a:prstGeom prst="rect">
            <a:avLst/>
          </a:prstGeom>
          <a:noFill/>
        </p:spPr>
        <p:txBody>
          <a:bodyPr wrap="square" rtlCol="0">
            <a:spAutoFit/>
          </a:bodyPr>
          <a:lstStyle/>
          <a:p>
            <a:pPr algn="l"/>
            <a:r>
              <a:rPr lang="ja-JP" altLang="en-US" b="1">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4" name="角丸四角形 13">
            <a:extLst>
              <a:ext uri="{FF2B5EF4-FFF2-40B4-BE49-F238E27FC236}">
                <a16:creationId xmlns:a16="http://schemas.microsoft.com/office/drawing/2014/main" id="{0E2DC96C-7CD0-CA2A-305F-1C242E07B2D0}"/>
              </a:ext>
            </a:extLst>
          </p:cNvPr>
          <p:cNvSpPr/>
          <p:nvPr/>
        </p:nvSpPr>
        <p:spPr>
          <a:xfrm>
            <a:off x="2089438" y="1938859"/>
            <a:ext cx="1562544" cy="1366129"/>
          </a:xfrm>
          <a:prstGeom prst="roundRect">
            <a:avLst>
              <a:gd name="adj" fmla="val 3939"/>
            </a:avLst>
          </a:prstGeom>
          <a:solidFill>
            <a:srgbClr val="06C75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a:solidFill>
                  <a:schemeClr val="tx1"/>
                </a:solidFill>
                <a:latin typeface="LINE Seed JP_OTF Bold" panose="02020500000000000000" pitchFamily="18" charset="-128"/>
                <a:ea typeface="LINE Seed JP_OTF Bold" panose="02020500000000000000" pitchFamily="18" charset="-128"/>
              </a:rPr>
              <a:t>月に送る</a:t>
            </a:r>
            <a:br>
              <a:rPr kumimoji="1" lang="en-US" altLang="ja-JP" sz="2000" b="1" dirty="0">
                <a:solidFill>
                  <a:schemeClr val="tx1"/>
                </a:solidFill>
                <a:latin typeface="LINE Seed JP_OTF Bold" panose="02020500000000000000" pitchFamily="18" charset="-128"/>
                <a:ea typeface="LINE Seed JP_OTF Bold" panose="02020500000000000000" pitchFamily="18" charset="-128"/>
              </a:rPr>
            </a:br>
            <a:r>
              <a:rPr lang="ja-JP" altLang="en-US" sz="2400" b="1">
                <a:solidFill>
                  <a:schemeClr val="tx1"/>
                </a:solidFill>
                <a:latin typeface="LINE Seed JP_OTF Bold" panose="02020500000000000000" pitchFamily="18" charset="-128"/>
                <a:ea typeface="LINE Seed JP_OTF Bold" panose="02020500000000000000" pitchFamily="18" charset="-128"/>
              </a:rPr>
              <a:t>配信回数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5" name="角丸四角形 14">
            <a:extLst>
              <a:ext uri="{FF2B5EF4-FFF2-40B4-BE49-F238E27FC236}">
                <a16:creationId xmlns:a16="http://schemas.microsoft.com/office/drawing/2014/main" id="{71B50011-763F-3193-92EE-6A55E455C42F}"/>
              </a:ext>
            </a:extLst>
          </p:cNvPr>
          <p:cNvSpPr/>
          <p:nvPr/>
        </p:nvSpPr>
        <p:spPr>
          <a:xfrm>
            <a:off x="3937158"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メッセージを</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受信した人の</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来店率</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6" name="角丸四角形 15">
            <a:extLst>
              <a:ext uri="{FF2B5EF4-FFF2-40B4-BE49-F238E27FC236}">
                <a16:creationId xmlns:a16="http://schemas.microsoft.com/office/drawing/2014/main" id="{A5537514-51CA-44CC-7189-F5C05F069C5B}"/>
              </a:ext>
            </a:extLst>
          </p:cNvPr>
          <p:cNvSpPr/>
          <p:nvPr/>
        </p:nvSpPr>
        <p:spPr>
          <a:xfrm>
            <a:off x="5765958"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平均</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来店人数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7" name="角丸四角形 16">
            <a:extLst>
              <a:ext uri="{FF2B5EF4-FFF2-40B4-BE49-F238E27FC236}">
                <a16:creationId xmlns:a16="http://schemas.microsoft.com/office/drawing/2014/main" id="{A4781966-5277-22B5-3066-38DBEFF22FDA}"/>
              </a:ext>
            </a:extLst>
          </p:cNvPr>
          <p:cNvSpPr/>
          <p:nvPr/>
        </p:nvSpPr>
        <p:spPr>
          <a:xfrm>
            <a:off x="7610032"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平均</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客単価</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grpSp>
        <p:nvGrpSpPr>
          <p:cNvPr id="18" name="グループ化 17">
            <a:extLst>
              <a:ext uri="{FF2B5EF4-FFF2-40B4-BE49-F238E27FC236}">
                <a16:creationId xmlns:a16="http://schemas.microsoft.com/office/drawing/2014/main" id="{7E3ACFD0-1A94-7B60-F6E6-607DF674C299}"/>
              </a:ext>
            </a:extLst>
          </p:cNvPr>
          <p:cNvGrpSpPr/>
          <p:nvPr/>
        </p:nvGrpSpPr>
        <p:grpSpPr>
          <a:xfrm>
            <a:off x="138890" y="3729731"/>
            <a:ext cx="9312539" cy="461665"/>
            <a:chOff x="95970" y="2572760"/>
            <a:chExt cx="9312539" cy="461665"/>
          </a:xfrm>
        </p:grpSpPr>
        <p:sp>
          <p:nvSpPr>
            <p:cNvPr id="19" name="テキスト ボックス 18">
              <a:extLst>
                <a:ext uri="{FF2B5EF4-FFF2-40B4-BE49-F238E27FC236}">
                  <a16:creationId xmlns:a16="http://schemas.microsoft.com/office/drawing/2014/main" id="{5DB2BAD6-160A-A857-A507-45A081B1B60E}"/>
                </a:ext>
              </a:extLst>
            </p:cNvPr>
            <p:cNvSpPr txBox="1"/>
            <p:nvPr/>
          </p:nvSpPr>
          <p:spPr>
            <a:xfrm>
              <a:off x="95970" y="2572760"/>
              <a:ext cx="1922113" cy="461665"/>
            </a:xfrm>
            <a:prstGeom prst="rect">
              <a:avLst/>
            </a:prstGeom>
            <a:noFill/>
            <a:ln>
              <a:noFill/>
            </a:ln>
          </p:spPr>
          <p:txBody>
            <a:bodyPr wrap="square" rtlCol="0">
              <a:spAutoFit/>
            </a:bodyPr>
            <a:lstStyle/>
            <a:p>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1,000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人</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nvGrpSpPr>
            <p:cNvPr id="20" name="グループ化 19">
              <a:extLst>
                <a:ext uri="{FF2B5EF4-FFF2-40B4-BE49-F238E27FC236}">
                  <a16:creationId xmlns:a16="http://schemas.microsoft.com/office/drawing/2014/main" id="{D9DED2D0-123C-07CF-232C-A730DE14FAFE}"/>
                </a:ext>
              </a:extLst>
            </p:cNvPr>
            <p:cNvGrpSpPr/>
            <p:nvPr/>
          </p:nvGrpSpPr>
          <p:grpSpPr>
            <a:xfrm>
              <a:off x="1757066" y="2618927"/>
              <a:ext cx="7651443" cy="369332"/>
              <a:chOff x="1757066" y="2618927"/>
              <a:chExt cx="7651443" cy="369332"/>
            </a:xfrm>
          </p:grpSpPr>
          <p:sp>
            <p:nvSpPr>
              <p:cNvPr id="25" name="テキスト ボックス 24">
                <a:extLst>
                  <a:ext uri="{FF2B5EF4-FFF2-40B4-BE49-F238E27FC236}">
                    <a16:creationId xmlns:a16="http://schemas.microsoft.com/office/drawing/2014/main" id="{16C0347B-EDFF-D8F1-A9EA-60A64CDCB168}"/>
                  </a:ext>
                </a:extLst>
              </p:cNvPr>
              <p:cNvSpPr txBox="1"/>
              <p:nvPr/>
            </p:nvSpPr>
            <p:spPr>
              <a:xfrm>
                <a:off x="175706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B46A3925-69D9-99DE-BF38-1F09BA4405A5}"/>
                  </a:ext>
                </a:extLst>
              </p:cNvPr>
              <p:cNvSpPr txBox="1"/>
              <p:nvPr/>
            </p:nvSpPr>
            <p:spPr>
              <a:xfrm>
                <a:off x="356865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C970B385-8F2B-040C-B25C-77ADD386FC1D}"/>
                  </a:ext>
                </a:extLst>
              </p:cNvPr>
              <p:cNvSpPr txBox="1"/>
              <p:nvPr/>
            </p:nvSpPr>
            <p:spPr>
              <a:xfrm>
                <a:off x="719183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8" name="テキスト ボックス 27">
                <a:extLst>
                  <a:ext uri="{FF2B5EF4-FFF2-40B4-BE49-F238E27FC236}">
                    <a16:creationId xmlns:a16="http://schemas.microsoft.com/office/drawing/2014/main" id="{F8100E39-F428-2E76-1F94-BD8976EC16C6}"/>
                  </a:ext>
                </a:extLst>
              </p:cNvPr>
              <p:cNvSpPr txBox="1"/>
              <p:nvPr/>
            </p:nvSpPr>
            <p:spPr>
              <a:xfrm>
                <a:off x="538024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9" name="テキスト ボックス 28">
                <a:extLst>
                  <a:ext uri="{FF2B5EF4-FFF2-40B4-BE49-F238E27FC236}">
                    <a16:creationId xmlns:a16="http://schemas.microsoft.com/office/drawing/2014/main" id="{50DA1CAB-9A68-6D30-7A35-EF8715645ED2}"/>
                  </a:ext>
                </a:extLst>
              </p:cNvPr>
              <p:cNvSpPr txBox="1"/>
              <p:nvPr/>
            </p:nvSpPr>
            <p:spPr>
              <a:xfrm>
                <a:off x="9003426" y="2618927"/>
                <a:ext cx="405083" cy="369332"/>
              </a:xfrm>
              <a:prstGeom prst="rect">
                <a:avLst/>
              </a:prstGeom>
              <a:noFill/>
            </p:spPr>
            <p:txBody>
              <a:bodyPr wrap="square" rtlCol="0">
                <a:spAutoFit/>
              </a:bodyPr>
              <a:lstStyle/>
              <a:p>
                <a:pPr algn="l"/>
                <a:r>
                  <a:rPr lang="ja-JP" altLang="en-US"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sp>
          <p:nvSpPr>
            <p:cNvPr id="21" name="テキスト ボックス 20">
              <a:extLst>
                <a:ext uri="{FF2B5EF4-FFF2-40B4-BE49-F238E27FC236}">
                  <a16:creationId xmlns:a16="http://schemas.microsoft.com/office/drawing/2014/main" id="{29C44E8A-9C30-1B88-9178-9438432ED179}"/>
                </a:ext>
              </a:extLst>
            </p:cNvPr>
            <p:cNvSpPr txBox="1"/>
            <p:nvPr/>
          </p:nvSpPr>
          <p:spPr>
            <a:xfrm>
              <a:off x="1833602" y="2572760"/>
              <a:ext cx="1496062"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4</a:t>
              </a:r>
              <a:r>
                <a:rPr kumimoji="1"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回</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C227039A-2E7E-3CFE-4C52-38F72B6D30D8}"/>
                </a:ext>
              </a:extLst>
            </p:cNvPr>
            <p:cNvSpPr txBox="1"/>
            <p:nvPr/>
          </p:nvSpPr>
          <p:spPr>
            <a:xfrm>
              <a:off x="3919286" y="2572760"/>
              <a:ext cx="1214495"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5</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3" name="テキスト ボックス 22">
              <a:extLst>
                <a:ext uri="{FF2B5EF4-FFF2-40B4-BE49-F238E27FC236}">
                  <a16:creationId xmlns:a16="http://schemas.microsoft.com/office/drawing/2014/main" id="{47EB711A-2E0E-AF13-A1B5-84B87068422C}"/>
                </a:ext>
              </a:extLst>
            </p:cNvPr>
            <p:cNvSpPr txBox="1"/>
            <p:nvPr/>
          </p:nvSpPr>
          <p:spPr>
            <a:xfrm>
              <a:off x="5530280" y="2572760"/>
              <a:ext cx="1335843"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1</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人</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4CF1FB0F-C3ED-C9FF-F19F-4D90B28ED72D}"/>
                </a:ext>
              </a:extLst>
            </p:cNvPr>
            <p:cNvSpPr txBox="1"/>
            <p:nvPr/>
          </p:nvSpPr>
          <p:spPr>
            <a:xfrm>
              <a:off x="6688262" y="2572760"/>
              <a:ext cx="2323035"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700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sp>
        <p:nvSpPr>
          <p:cNvPr id="30" name="正方形/長方形 29">
            <a:extLst>
              <a:ext uri="{FF2B5EF4-FFF2-40B4-BE49-F238E27FC236}">
                <a16:creationId xmlns:a16="http://schemas.microsoft.com/office/drawing/2014/main" id="{01BCCFCE-20C6-BE47-903D-8E8A5679CC20}"/>
              </a:ext>
            </a:extLst>
          </p:cNvPr>
          <p:cNvSpPr/>
          <p:nvPr/>
        </p:nvSpPr>
        <p:spPr>
          <a:xfrm>
            <a:off x="313978"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1" name="正方形/長方形 30">
            <a:extLst>
              <a:ext uri="{FF2B5EF4-FFF2-40B4-BE49-F238E27FC236}">
                <a16:creationId xmlns:a16="http://schemas.microsoft.com/office/drawing/2014/main" id="{6AA9E115-F13B-367F-44C4-560F5FF9BB1C}"/>
              </a:ext>
            </a:extLst>
          </p:cNvPr>
          <p:cNvSpPr/>
          <p:nvPr/>
        </p:nvSpPr>
        <p:spPr>
          <a:xfrm>
            <a:off x="2122987"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2" name="正方形/長方形 31">
            <a:extLst>
              <a:ext uri="{FF2B5EF4-FFF2-40B4-BE49-F238E27FC236}">
                <a16:creationId xmlns:a16="http://schemas.microsoft.com/office/drawing/2014/main" id="{053C30A2-5287-67B9-5DD9-223416C0FA6F}"/>
              </a:ext>
            </a:extLst>
          </p:cNvPr>
          <p:cNvSpPr/>
          <p:nvPr/>
        </p:nvSpPr>
        <p:spPr>
          <a:xfrm>
            <a:off x="5741005"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3" name="正方形/長方形 32">
            <a:extLst>
              <a:ext uri="{FF2B5EF4-FFF2-40B4-BE49-F238E27FC236}">
                <a16:creationId xmlns:a16="http://schemas.microsoft.com/office/drawing/2014/main" id="{ACAC2E92-4CF2-EDAB-DA8D-2A8C776CD000}"/>
              </a:ext>
            </a:extLst>
          </p:cNvPr>
          <p:cNvSpPr/>
          <p:nvPr/>
        </p:nvSpPr>
        <p:spPr>
          <a:xfrm>
            <a:off x="3931996"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4" name="正方形/長方形 33">
            <a:extLst>
              <a:ext uri="{FF2B5EF4-FFF2-40B4-BE49-F238E27FC236}">
                <a16:creationId xmlns:a16="http://schemas.microsoft.com/office/drawing/2014/main" id="{66FB7D1B-09E9-724C-F747-00AAB62CB360}"/>
              </a:ext>
            </a:extLst>
          </p:cNvPr>
          <p:cNvSpPr/>
          <p:nvPr/>
        </p:nvSpPr>
        <p:spPr>
          <a:xfrm>
            <a:off x="7550014"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2" name="正方形/長方形 1">
            <a:extLst>
              <a:ext uri="{FF2B5EF4-FFF2-40B4-BE49-F238E27FC236}">
                <a16:creationId xmlns:a16="http://schemas.microsoft.com/office/drawing/2014/main" id="{78023839-A951-7AFE-BECD-D99708BAB67C}"/>
              </a:ext>
            </a:extLst>
          </p:cNvPr>
          <p:cNvSpPr/>
          <p:nvPr/>
        </p:nvSpPr>
        <p:spPr>
          <a:xfrm>
            <a:off x="9513412" y="3502137"/>
            <a:ext cx="2442774"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cxnSp>
        <p:nvCxnSpPr>
          <p:cNvPr id="3" name="直線コネクタ 2">
            <a:extLst>
              <a:ext uri="{FF2B5EF4-FFF2-40B4-BE49-F238E27FC236}">
                <a16:creationId xmlns:a16="http://schemas.microsoft.com/office/drawing/2014/main" id="{5A37248B-F8FA-0407-9013-F2BFB711A28A}"/>
              </a:ext>
            </a:extLst>
          </p:cNvPr>
          <p:cNvCxnSpPr/>
          <p:nvPr/>
        </p:nvCxnSpPr>
        <p:spPr>
          <a:xfrm>
            <a:off x="453134" y="4638372"/>
            <a:ext cx="3087844" cy="0"/>
          </a:xfrm>
          <a:prstGeom prst="line">
            <a:avLst/>
          </a:prstGeom>
          <a:ln w="381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カギ線コネクタ 3">
            <a:extLst>
              <a:ext uri="{FF2B5EF4-FFF2-40B4-BE49-F238E27FC236}">
                <a16:creationId xmlns:a16="http://schemas.microsoft.com/office/drawing/2014/main" id="{27CBF7D6-1156-F992-A107-0C9DAA80021A}"/>
              </a:ext>
            </a:extLst>
          </p:cNvPr>
          <p:cNvCxnSpPr>
            <a:cxnSpLocks/>
          </p:cNvCxnSpPr>
          <p:nvPr/>
        </p:nvCxnSpPr>
        <p:spPr>
          <a:xfrm>
            <a:off x="1476024" y="4638372"/>
            <a:ext cx="1042064" cy="1019982"/>
          </a:xfrm>
          <a:prstGeom prst="bentConnector3">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角丸四角形 34">
            <a:extLst>
              <a:ext uri="{FF2B5EF4-FFF2-40B4-BE49-F238E27FC236}">
                <a16:creationId xmlns:a16="http://schemas.microsoft.com/office/drawing/2014/main" id="{3427479E-A874-4D36-58B6-B8A2DD9AD668}"/>
              </a:ext>
            </a:extLst>
          </p:cNvPr>
          <p:cNvSpPr/>
          <p:nvPr/>
        </p:nvSpPr>
        <p:spPr>
          <a:xfrm>
            <a:off x="2664445" y="4919338"/>
            <a:ext cx="2891356" cy="674776"/>
          </a:xfrm>
          <a:prstGeom prst="roundRect">
            <a:avLst>
              <a:gd name="adj" fmla="val 1467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2000" b="1">
                <a:solidFill>
                  <a:schemeClr val="bg1"/>
                </a:solidFill>
                <a:latin typeface="LINE Seed JP_OTF Bold" panose="02020500000000000000" pitchFamily="18" charset="-128"/>
                <a:ea typeface="LINE Seed JP_OTF Bold" panose="02020500000000000000" pitchFamily="18" charset="-128"/>
              </a:rPr>
              <a:t>メッセージ配信通数</a:t>
            </a:r>
            <a:endParaRPr kumimoji="1"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sp>
        <p:nvSpPr>
          <p:cNvPr id="36" name="角丸四角形 35">
            <a:extLst>
              <a:ext uri="{FF2B5EF4-FFF2-40B4-BE49-F238E27FC236}">
                <a16:creationId xmlns:a16="http://schemas.microsoft.com/office/drawing/2014/main" id="{6EA5E9B9-63DB-3302-0667-80159FDBFB0F}"/>
              </a:ext>
            </a:extLst>
          </p:cNvPr>
          <p:cNvSpPr/>
          <p:nvPr/>
        </p:nvSpPr>
        <p:spPr>
          <a:xfrm>
            <a:off x="6484555" y="4919338"/>
            <a:ext cx="5471631" cy="674776"/>
          </a:xfrm>
          <a:prstGeom prst="roundRect">
            <a:avLst>
              <a:gd name="adj" fmla="val 14677"/>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2000" b="1">
                <a:solidFill>
                  <a:schemeClr val="bg1"/>
                </a:solidFill>
                <a:latin typeface="LINE Seed JP_OTF Bold" panose="02020500000000000000" pitchFamily="18" charset="-128"/>
                <a:ea typeface="LINE Seed JP_OTF Bold" panose="02020500000000000000" pitchFamily="18" charset="-128"/>
              </a:rPr>
              <a:t>対応プラン</a:t>
            </a:r>
            <a:endParaRPr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cxnSp>
        <p:nvCxnSpPr>
          <p:cNvPr id="37" name="直線コネクタ 36">
            <a:extLst>
              <a:ext uri="{FF2B5EF4-FFF2-40B4-BE49-F238E27FC236}">
                <a16:creationId xmlns:a16="http://schemas.microsoft.com/office/drawing/2014/main" id="{67DFC27A-D141-9E60-62A4-51AD3D2BA6C8}"/>
              </a:ext>
            </a:extLst>
          </p:cNvPr>
          <p:cNvCxnSpPr>
            <a:cxnSpLocks/>
          </p:cNvCxnSpPr>
          <p:nvPr/>
        </p:nvCxnSpPr>
        <p:spPr>
          <a:xfrm>
            <a:off x="5828170" y="5232974"/>
            <a:ext cx="477255" cy="0"/>
          </a:xfrm>
          <a:prstGeom prst="line">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69DEE7A4-80F0-E33E-2AFC-B5A77711CAC9}"/>
              </a:ext>
            </a:extLst>
          </p:cNvPr>
          <p:cNvSpPr/>
          <p:nvPr/>
        </p:nvSpPr>
        <p:spPr>
          <a:xfrm>
            <a:off x="2710678" y="5746652"/>
            <a:ext cx="2785265"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9" name="正方形/長方形 38">
            <a:extLst>
              <a:ext uri="{FF2B5EF4-FFF2-40B4-BE49-F238E27FC236}">
                <a16:creationId xmlns:a16="http://schemas.microsoft.com/office/drawing/2014/main" id="{F547C7F4-1ACF-730B-8884-70710B0BABA6}"/>
              </a:ext>
            </a:extLst>
          </p:cNvPr>
          <p:cNvSpPr/>
          <p:nvPr/>
        </p:nvSpPr>
        <p:spPr>
          <a:xfrm>
            <a:off x="6523681" y="5746652"/>
            <a:ext cx="5432505"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41" name="テキスト ボックス 40">
            <a:extLst>
              <a:ext uri="{FF2B5EF4-FFF2-40B4-BE49-F238E27FC236}">
                <a16:creationId xmlns:a16="http://schemas.microsoft.com/office/drawing/2014/main" id="{656B226B-7AC1-D04A-0F31-6B05D081D60F}"/>
              </a:ext>
            </a:extLst>
          </p:cNvPr>
          <p:cNvSpPr txBox="1"/>
          <p:nvPr/>
        </p:nvSpPr>
        <p:spPr>
          <a:xfrm>
            <a:off x="3161487" y="5941033"/>
            <a:ext cx="1877651" cy="461665"/>
          </a:xfrm>
          <a:prstGeom prst="rect">
            <a:avLst/>
          </a:prstGeom>
          <a:noFill/>
          <a:ln>
            <a:noFill/>
          </a:ln>
        </p:spPr>
        <p:txBody>
          <a:bodyPr wrap="square" rtlCol="0">
            <a:spAutoFit/>
          </a:bodyPr>
          <a:lstStyle/>
          <a:p>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4,000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通</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2" name="テキスト ボックス 41">
            <a:extLst>
              <a:ext uri="{FF2B5EF4-FFF2-40B4-BE49-F238E27FC236}">
                <a16:creationId xmlns:a16="http://schemas.microsoft.com/office/drawing/2014/main" id="{48F5C702-728F-0CE2-E4C3-E96C638EF293}"/>
              </a:ext>
            </a:extLst>
          </p:cNvPr>
          <p:cNvSpPr txBox="1"/>
          <p:nvPr/>
        </p:nvSpPr>
        <p:spPr>
          <a:xfrm>
            <a:off x="7356890" y="5848701"/>
            <a:ext cx="3783994" cy="646331"/>
          </a:xfrm>
          <a:prstGeom prst="rect">
            <a:avLst/>
          </a:prstGeom>
          <a:noFill/>
          <a:ln>
            <a:noFill/>
          </a:ln>
        </p:spPr>
        <p:txBody>
          <a:bodyPr wrap="square" rtlCol="0">
            <a:spAutoFit/>
          </a:bodyPr>
          <a:lstStyle/>
          <a:p>
            <a:pPr algn="ctr"/>
            <a:r>
              <a:rPr lang="ja-JP" altLang="en-US"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ライトプラン</a:t>
            </a:r>
            <a:endParaRPr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a:p>
            <a:pPr algn="ctr"/>
            <a:r>
              <a:rPr kumimoji="1" lang="ja-JP" altLang="en-US" b="1">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（月額費用</a:t>
            </a:r>
            <a:r>
              <a:rPr lang="en-US" altLang="ja-JP" b="1" dirty="0">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5,000</a:t>
            </a:r>
            <a:r>
              <a:rPr kumimoji="1" lang="ja-JP" altLang="en-US" b="1">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b="1" dirty="0">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3" name="テキスト ボックス 42">
            <a:extLst>
              <a:ext uri="{FF2B5EF4-FFF2-40B4-BE49-F238E27FC236}">
                <a16:creationId xmlns:a16="http://schemas.microsoft.com/office/drawing/2014/main" id="{7E082797-92BB-0974-67DF-F335145358B2}"/>
              </a:ext>
            </a:extLst>
          </p:cNvPr>
          <p:cNvSpPr txBox="1"/>
          <p:nvPr/>
        </p:nvSpPr>
        <p:spPr>
          <a:xfrm>
            <a:off x="9765601" y="3695260"/>
            <a:ext cx="1938395" cy="461665"/>
          </a:xfrm>
          <a:prstGeom prst="rect">
            <a:avLst/>
          </a:prstGeom>
          <a:noFill/>
        </p:spPr>
        <p:txBody>
          <a:bodyPr wrap="square" rtlCol="0">
            <a:spAutoFit/>
          </a:bodyPr>
          <a:lstStyle/>
          <a:p>
            <a:pPr algn="ct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140,000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7" name="フリーフォーム 46">
            <a:extLst>
              <a:ext uri="{FF2B5EF4-FFF2-40B4-BE49-F238E27FC236}">
                <a16:creationId xmlns:a16="http://schemas.microsoft.com/office/drawing/2014/main" id="{632E7B75-7AF8-5258-4B08-C7C63DC58EE8}"/>
              </a:ext>
            </a:extLst>
          </p:cNvPr>
          <p:cNvSpPr/>
          <p:nvPr/>
        </p:nvSpPr>
        <p:spPr>
          <a:xfrm rot="16200000">
            <a:off x="10686799" y="4424684"/>
            <a:ext cx="174684" cy="369332"/>
          </a:xfrm>
          <a:custGeom>
            <a:avLst/>
            <a:gdLst>
              <a:gd name="connsiteX0" fmla="*/ 450760 w 566670"/>
              <a:gd name="connsiteY0" fmla="*/ 0 h 953037"/>
              <a:gd name="connsiteX1" fmla="*/ 0 w 566670"/>
              <a:gd name="connsiteY1" fmla="*/ 450760 h 953037"/>
              <a:gd name="connsiteX2" fmla="*/ 0 w 566670"/>
              <a:gd name="connsiteY2" fmla="*/ 515155 h 953037"/>
              <a:gd name="connsiteX3" fmla="*/ 437882 w 566670"/>
              <a:gd name="connsiteY3" fmla="*/ 953037 h 953037"/>
              <a:gd name="connsiteX4" fmla="*/ 566670 w 566670"/>
              <a:gd name="connsiteY4" fmla="*/ 953037 h 953037"/>
              <a:gd name="connsiteX0" fmla="*/ 450760 w 450760"/>
              <a:gd name="connsiteY0" fmla="*/ 0 h 953037"/>
              <a:gd name="connsiteX1" fmla="*/ 0 w 450760"/>
              <a:gd name="connsiteY1" fmla="*/ 450760 h 953037"/>
              <a:gd name="connsiteX2" fmla="*/ 0 w 450760"/>
              <a:gd name="connsiteY2" fmla="*/ 515155 h 953037"/>
              <a:gd name="connsiteX3" fmla="*/ 437882 w 450760"/>
              <a:gd name="connsiteY3" fmla="*/ 953037 h 953037"/>
              <a:gd name="connsiteX0" fmla="*/ 450760 w 450760"/>
              <a:gd name="connsiteY0" fmla="*/ 0 h 953037"/>
              <a:gd name="connsiteX1" fmla="*/ 0 w 450760"/>
              <a:gd name="connsiteY1" fmla="*/ 450760 h 953037"/>
              <a:gd name="connsiteX2" fmla="*/ 437882 w 450760"/>
              <a:gd name="connsiteY2" fmla="*/ 953037 h 953037"/>
            </a:gdLst>
            <a:ahLst/>
            <a:cxnLst>
              <a:cxn ang="0">
                <a:pos x="connsiteX0" y="connsiteY0"/>
              </a:cxn>
              <a:cxn ang="0">
                <a:pos x="connsiteX1" y="connsiteY1"/>
              </a:cxn>
              <a:cxn ang="0">
                <a:pos x="connsiteX2" y="connsiteY2"/>
              </a:cxn>
            </a:cxnLst>
            <a:rect l="l" t="t" r="r" b="b"/>
            <a:pathLst>
              <a:path w="450760" h="953037">
                <a:moveTo>
                  <a:pt x="450760" y="0"/>
                </a:moveTo>
                <a:lnTo>
                  <a:pt x="0" y="450760"/>
                </a:lnTo>
                <a:lnTo>
                  <a:pt x="437882" y="95303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40" name="円/楕円 39">
            <a:extLst>
              <a:ext uri="{FF2B5EF4-FFF2-40B4-BE49-F238E27FC236}">
                <a16:creationId xmlns:a16="http://schemas.microsoft.com/office/drawing/2014/main" id="{7BCA6FC0-FBBC-0C50-1755-8F0B0EEC78A3}"/>
              </a:ext>
            </a:extLst>
          </p:cNvPr>
          <p:cNvSpPr/>
          <p:nvPr/>
        </p:nvSpPr>
        <p:spPr>
          <a:xfrm>
            <a:off x="10666836" y="638609"/>
            <a:ext cx="1226695" cy="1226695"/>
          </a:xfrm>
          <a:prstGeom prst="ellipse">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2" name="テキスト ボックス 51">
            <a:extLst>
              <a:ext uri="{FF2B5EF4-FFF2-40B4-BE49-F238E27FC236}">
                <a16:creationId xmlns:a16="http://schemas.microsoft.com/office/drawing/2014/main" id="{91A4A397-DEE9-33CF-F9E4-0DF760764837}"/>
              </a:ext>
            </a:extLst>
          </p:cNvPr>
          <p:cNvSpPr txBox="1"/>
          <p:nvPr/>
        </p:nvSpPr>
        <p:spPr>
          <a:xfrm>
            <a:off x="10732892" y="534098"/>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lang="en-US" altLang="ja-JP"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Bakery</a:t>
            </a:r>
            <a:endParaRPr kumimoji="1" lang="ja-JP" altLang="en-US"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pic>
        <p:nvPicPr>
          <p:cNvPr id="53" name="図 52">
            <a:extLst>
              <a:ext uri="{FF2B5EF4-FFF2-40B4-BE49-F238E27FC236}">
                <a16:creationId xmlns:a16="http://schemas.microsoft.com/office/drawing/2014/main" id="{050F51C0-543C-E926-79D9-803F4DAA808C}"/>
              </a:ext>
            </a:extLst>
          </p:cNvPr>
          <p:cNvPicPr>
            <a:picLocks noChangeAspect="1"/>
          </p:cNvPicPr>
          <p:nvPr/>
        </p:nvPicPr>
        <p:blipFill>
          <a:blip r:embed="rId3"/>
          <a:stretch>
            <a:fillRect/>
          </a:stretch>
        </p:blipFill>
        <p:spPr>
          <a:xfrm>
            <a:off x="10907589" y="876941"/>
            <a:ext cx="732606" cy="624072"/>
          </a:xfrm>
          <a:prstGeom prst="rect">
            <a:avLst/>
          </a:prstGeom>
        </p:spPr>
      </p:pic>
      <p:grpSp>
        <p:nvGrpSpPr>
          <p:cNvPr id="44" name="グループ化 43">
            <a:extLst>
              <a:ext uri="{FF2B5EF4-FFF2-40B4-BE49-F238E27FC236}">
                <a16:creationId xmlns:a16="http://schemas.microsoft.com/office/drawing/2014/main" id="{08C773C1-185D-E53C-50C3-F69B447B6ED9}"/>
              </a:ext>
            </a:extLst>
          </p:cNvPr>
          <p:cNvGrpSpPr/>
          <p:nvPr/>
        </p:nvGrpSpPr>
        <p:grpSpPr>
          <a:xfrm rot="1204191">
            <a:off x="10916958" y="4718699"/>
            <a:ext cx="995296" cy="1544473"/>
            <a:chOff x="9161264" y="6508487"/>
            <a:chExt cx="1251938" cy="1684154"/>
          </a:xfrm>
        </p:grpSpPr>
        <p:sp>
          <p:nvSpPr>
            <p:cNvPr id="45" name="フリーフォーム 44">
              <a:extLst>
                <a:ext uri="{FF2B5EF4-FFF2-40B4-BE49-F238E27FC236}">
                  <a16:creationId xmlns:a16="http://schemas.microsoft.com/office/drawing/2014/main" id="{42AA237A-228F-900D-83CF-2261654C4829}"/>
                </a:ext>
              </a:extLst>
            </p:cNvPr>
            <p:cNvSpPr/>
            <p:nvPr/>
          </p:nvSpPr>
          <p:spPr>
            <a:xfrm>
              <a:off x="9161264" y="6508487"/>
              <a:ext cx="1251938" cy="1684154"/>
            </a:xfrm>
            <a:custGeom>
              <a:avLst/>
              <a:gdLst>
                <a:gd name="connsiteX0" fmla="*/ 54788 w 1251938"/>
                <a:gd name="connsiteY0" fmla="*/ 0 h 1260303"/>
                <a:gd name="connsiteX1" fmla="*/ 1197150 w 1251938"/>
                <a:gd name="connsiteY1" fmla="*/ 0 h 1260303"/>
                <a:gd name="connsiteX2" fmla="*/ 1251938 w 1251938"/>
                <a:gd name="connsiteY2" fmla="*/ 54788 h 1260303"/>
                <a:gd name="connsiteX3" fmla="*/ 1251938 w 1251938"/>
                <a:gd name="connsiteY3" fmla="*/ 701946 h 1260303"/>
                <a:gd name="connsiteX4" fmla="*/ 1197150 w 1251938"/>
                <a:gd name="connsiteY4" fmla="*/ 756734 h 1260303"/>
                <a:gd name="connsiteX5" fmla="*/ 666501 w 1251938"/>
                <a:gd name="connsiteY5" fmla="*/ 756734 h 1260303"/>
                <a:gd name="connsiteX6" fmla="*/ 666501 w 1251938"/>
                <a:gd name="connsiteY6" fmla="*/ 1260303 h 1260303"/>
                <a:gd name="connsiteX7" fmla="*/ 585437 w 1251938"/>
                <a:gd name="connsiteY7" fmla="*/ 1260303 h 1260303"/>
                <a:gd name="connsiteX8" fmla="*/ 585437 w 1251938"/>
                <a:gd name="connsiteY8" fmla="*/ 756734 h 1260303"/>
                <a:gd name="connsiteX9" fmla="*/ 54788 w 1251938"/>
                <a:gd name="connsiteY9" fmla="*/ 756734 h 1260303"/>
                <a:gd name="connsiteX10" fmla="*/ 0 w 1251938"/>
                <a:gd name="connsiteY10" fmla="*/ 701946 h 1260303"/>
                <a:gd name="connsiteX11" fmla="*/ 0 w 1251938"/>
                <a:gd name="connsiteY11" fmla="*/ 54788 h 1260303"/>
                <a:gd name="connsiteX12" fmla="*/ 54788 w 1251938"/>
                <a:gd name="connsiteY12" fmla="*/ 0 h 12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38" h="1260303">
                  <a:moveTo>
                    <a:pt x="54788" y="0"/>
                  </a:moveTo>
                  <a:lnTo>
                    <a:pt x="1197150" y="0"/>
                  </a:lnTo>
                  <a:cubicBezTo>
                    <a:pt x="1227409" y="0"/>
                    <a:pt x="1251938" y="24529"/>
                    <a:pt x="1251938" y="54788"/>
                  </a:cubicBezTo>
                  <a:lnTo>
                    <a:pt x="1251938" y="701946"/>
                  </a:lnTo>
                  <a:cubicBezTo>
                    <a:pt x="1251938" y="732205"/>
                    <a:pt x="1227409" y="756734"/>
                    <a:pt x="1197150" y="756734"/>
                  </a:cubicBezTo>
                  <a:lnTo>
                    <a:pt x="666501" y="756734"/>
                  </a:lnTo>
                  <a:lnTo>
                    <a:pt x="666501" y="1260303"/>
                  </a:lnTo>
                  <a:lnTo>
                    <a:pt x="585437" y="1260303"/>
                  </a:lnTo>
                  <a:lnTo>
                    <a:pt x="585437" y="756734"/>
                  </a:lnTo>
                  <a:lnTo>
                    <a:pt x="54788" y="756734"/>
                  </a:lnTo>
                  <a:cubicBezTo>
                    <a:pt x="24529" y="756734"/>
                    <a:pt x="0" y="732205"/>
                    <a:pt x="0" y="701946"/>
                  </a:cubicBezTo>
                  <a:lnTo>
                    <a:pt x="0" y="54788"/>
                  </a:lnTo>
                  <a:cubicBezTo>
                    <a:pt x="0" y="24529"/>
                    <a:pt x="24529" y="0"/>
                    <a:pt x="54788" y="0"/>
                  </a:cubicBezTo>
                  <a:close/>
                </a:path>
              </a:pathLst>
            </a:custGeom>
            <a:solidFill>
              <a:schemeClr val="bg1"/>
            </a:solidFill>
            <a:ln w="25400">
              <a:solidFill>
                <a:srgbClr val="06C7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46" name="テキスト ボックス 45">
              <a:extLst>
                <a:ext uri="{FF2B5EF4-FFF2-40B4-BE49-F238E27FC236}">
                  <a16:creationId xmlns:a16="http://schemas.microsoft.com/office/drawing/2014/main" id="{82B00930-7A38-302E-DE03-23AECA423A5D}"/>
                </a:ext>
              </a:extLst>
            </p:cNvPr>
            <p:cNvSpPr txBox="1"/>
            <p:nvPr/>
          </p:nvSpPr>
          <p:spPr>
            <a:xfrm>
              <a:off x="9197038" y="6883952"/>
              <a:ext cx="1192264" cy="892447"/>
            </a:xfrm>
            <a:prstGeom prst="rect">
              <a:avLst/>
            </a:prstGeom>
            <a:noFill/>
          </p:spPr>
          <p:txBody>
            <a:bodyPr wrap="square" rtlCol="0">
              <a:spAutoFit/>
            </a:bodyPr>
            <a:lstStyle/>
            <a:p>
              <a:pPr algn="ctr">
                <a:lnSpc>
                  <a:spcPct val="120000"/>
                </a:lnSpc>
              </a:pPr>
              <a:r>
                <a:rPr lang="ja-JP" altLang="en-US" sz="1400" b="1">
                  <a:solidFill>
                    <a:srgbClr val="06C755"/>
                  </a:solidFill>
                  <a:latin typeface="LINE Seed JP_OTF ExtraBold" panose="02020500000000000000" pitchFamily="18" charset="-128"/>
                  <a:ea typeface="LINE Seed JP_OTF ExtraBold" panose="02020500000000000000" pitchFamily="18" charset="-128"/>
                </a:rPr>
                <a:t>売上の方が高い</a:t>
              </a:r>
              <a:endParaRPr lang="en-US" altLang="ja-JP" sz="1400" b="1" dirty="0">
                <a:solidFill>
                  <a:srgbClr val="06C755"/>
                </a:solidFill>
                <a:latin typeface="LINE Seed JP_OTF ExtraBold" panose="02020500000000000000" pitchFamily="18" charset="-128"/>
                <a:ea typeface="LINE Seed JP_OTF ExtraBold" panose="02020500000000000000" pitchFamily="18" charset="-128"/>
              </a:endParaRPr>
            </a:p>
            <a:p>
              <a:pPr algn="ctr">
                <a:lnSpc>
                  <a:spcPct val="120000"/>
                </a:lnSpc>
              </a:pPr>
              <a:endParaRPr kumimoji="1" lang="ja-JP" altLang="en-US" sz="1200" b="1" dirty="0">
                <a:solidFill>
                  <a:srgbClr val="06C755"/>
                </a:solidFill>
                <a:latin typeface="LINE Seed JP_OTF ExtraBold" panose="02020500000000000000" pitchFamily="18" charset="-128"/>
                <a:ea typeface="LINE Seed JP_OTF ExtraBold" panose="02020500000000000000" pitchFamily="18" charset="-128"/>
                <a:cs typeface="Arial" panose="020B0604020202020204" pitchFamily="34" charset="0"/>
              </a:endParaRPr>
            </a:p>
          </p:txBody>
        </p:sp>
        <p:pic>
          <p:nvPicPr>
            <p:cNvPr id="54" name="グラフィックス 53">
              <a:extLst>
                <a:ext uri="{FF2B5EF4-FFF2-40B4-BE49-F238E27FC236}">
                  <a16:creationId xmlns:a16="http://schemas.microsoft.com/office/drawing/2014/main" id="{682EC230-3C84-D747-0524-F0366E295F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3446" y="6577681"/>
              <a:ext cx="353206" cy="353205"/>
            </a:xfrm>
            <a:prstGeom prst="rect">
              <a:avLst/>
            </a:prstGeom>
          </p:spPr>
        </p:pic>
      </p:grpSp>
      <p:sp>
        <p:nvSpPr>
          <p:cNvPr id="48" name="Google Shape;267;p32">
            <a:extLst>
              <a:ext uri="{FF2B5EF4-FFF2-40B4-BE49-F238E27FC236}">
                <a16:creationId xmlns:a16="http://schemas.microsoft.com/office/drawing/2014/main" id="{3C15E3EF-F2BC-9D81-ED89-9B1E2BBED659}"/>
              </a:ext>
            </a:extLst>
          </p:cNvPr>
          <p:cNvSpPr/>
          <p:nvPr/>
        </p:nvSpPr>
        <p:spPr>
          <a:xfrm>
            <a:off x="9538148" y="150284"/>
            <a:ext cx="2488200" cy="432900"/>
          </a:xfrm>
          <a:prstGeom prst="roundRect">
            <a:avLst>
              <a:gd name="adj" fmla="val 16667"/>
            </a:avLst>
          </a:prstGeom>
          <a:solidFill>
            <a:srgbClr val="F03748"/>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 altLang="en-US" sz="1400" i="0" u="none" strike="noStrike" kern="0" cap="none" spc="0" normalizeH="0" baseline="0" noProof="0" dirty="0">
                <a:ln>
                  <a:noFill/>
                </a:ln>
                <a:solidFill>
                  <a:srgbClr val="FFFFFF"/>
                </a:solidFill>
                <a:effectLst/>
                <a:uLnTx/>
                <a:uFillTx/>
                <a:latin typeface="+mn-ea"/>
                <a:cs typeface="M PLUS 1p"/>
                <a:sym typeface="M PLUS 1p"/>
              </a:rPr>
              <a:t>担当者向けスライド</a:t>
            </a:r>
            <a:endParaRPr kumimoji="0" sz="1400" i="0" u="none" strike="noStrike" kern="0" cap="none" spc="0" normalizeH="0" baseline="0" noProof="0" dirty="0">
              <a:ln>
                <a:noFill/>
              </a:ln>
              <a:solidFill>
                <a:srgbClr val="FFFFFF"/>
              </a:solidFill>
              <a:effectLst/>
              <a:uLnTx/>
              <a:uFillTx/>
              <a:latin typeface="+mn-ea"/>
              <a:cs typeface="M PLUS 1p"/>
              <a:sym typeface="M PLUS 1p"/>
            </a:endParaRPr>
          </a:p>
        </p:txBody>
      </p:sp>
    </p:spTree>
    <p:extLst>
      <p:ext uri="{BB962C8B-B14F-4D97-AF65-F5344CB8AC3E}">
        <p14:creationId xmlns:p14="http://schemas.microsoft.com/office/powerpoint/2010/main" val="70937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38FCAE2-51B6-AFA1-231F-64E42933F427}"/>
              </a:ext>
            </a:extLst>
          </p:cNvPr>
          <p:cNvSpPr>
            <a:spLocks noGrp="1"/>
          </p:cNvSpPr>
          <p:nvPr>
            <p:ph type="ctrTitle"/>
          </p:nvPr>
        </p:nvSpPr>
        <p:spPr/>
        <p:txBody>
          <a:bodyPr/>
          <a:lstStyle/>
          <a:p>
            <a:r>
              <a:rPr lang="ja-JP" altLang="en-US"/>
              <a:t>本資料について</a:t>
            </a:r>
          </a:p>
        </p:txBody>
      </p:sp>
      <p:sp>
        <p:nvSpPr>
          <p:cNvPr id="2" name="テキスト プレースホルダー 7">
            <a:extLst>
              <a:ext uri="{FF2B5EF4-FFF2-40B4-BE49-F238E27FC236}">
                <a16:creationId xmlns:a16="http://schemas.microsoft.com/office/drawing/2014/main" id="{6554E202-3466-450F-ABD1-158E6EB04259}"/>
              </a:ext>
            </a:extLst>
          </p:cNvPr>
          <p:cNvSpPr>
            <a:spLocks noGrp="1"/>
          </p:cNvSpPr>
          <p:nvPr>
            <p:ph type="body" sz="quarter" idx="10"/>
          </p:nvPr>
        </p:nvSpPr>
        <p:spPr>
          <a:xfrm>
            <a:off x="587373" y="1098189"/>
            <a:ext cx="11339583" cy="4537298"/>
          </a:xfrm>
        </p:spPr>
        <p:txBody>
          <a:bodyPr/>
          <a:lstStyle/>
          <a:p>
            <a:r>
              <a:rPr lang="en-US" altLang="ja-JP" sz="1500" dirty="0"/>
              <a:t>LINE</a:t>
            </a:r>
            <a:r>
              <a:rPr lang="ja-JP" altLang="en-US" sz="1500"/>
              <a:t>公式アカウントをご利用いただきありがとうございます。</a:t>
            </a:r>
            <a:endParaRPr lang="en-US" altLang="ja-JP" sz="1500" dirty="0"/>
          </a:p>
          <a:p>
            <a:endParaRPr lang="en-US" altLang="ja-JP" sz="1500" dirty="0"/>
          </a:p>
          <a:p>
            <a:r>
              <a:rPr lang="ja-JP" altLang="en-US" sz="1500"/>
              <a:t>本資料は、</a:t>
            </a:r>
            <a:endParaRPr lang="en-US" altLang="ja-JP" sz="1500" dirty="0"/>
          </a:p>
          <a:p>
            <a:r>
              <a:rPr lang="en-US" altLang="ja-JP" sz="1500" b="1" dirty="0"/>
              <a:t>LINE</a:t>
            </a:r>
            <a:r>
              <a:rPr lang="ja-JP" altLang="en-US" sz="1500" b="1"/>
              <a:t>公式アカウントの有料プラン契約・スタンダードプランへのアップグレード・追加メッセージの購入を検討している方</a:t>
            </a:r>
            <a:r>
              <a:rPr lang="ja-JP" altLang="en-US" sz="1500"/>
              <a:t>が、</a:t>
            </a:r>
            <a:endParaRPr lang="en-US" altLang="ja-JP" sz="1500" dirty="0"/>
          </a:p>
          <a:p>
            <a:endParaRPr lang="en-US" altLang="ja-JP" sz="400" dirty="0"/>
          </a:p>
          <a:p>
            <a:r>
              <a:rPr lang="ja-JP" altLang="en-US" sz="1500" b="1">
                <a:solidFill>
                  <a:srgbClr val="F03648"/>
                </a:solidFill>
              </a:rPr>
              <a:t>・</a:t>
            </a:r>
            <a:r>
              <a:rPr lang="en-US" altLang="ja-JP" sz="1500" b="1" dirty="0">
                <a:solidFill>
                  <a:srgbClr val="F03648"/>
                </a:solidFill>
              </a:rPr>
              <a:t>LINE</a:t>
            </a:r>
            <a:r>
              <a:rPr lang="ja-JP" altLang="en-US" sz="1500" b="1">
                <a:solidFill>
                  <a:srgbClr val="F03648"/>
                </a:solidFill>
              </a:rPr>
              <a:t>公式アカウントとはどういう商品か？</a:t>
            </a:r>
            <a:endParaRPr lang="en-US" altLang="ja-JP" sz="1500" b="1" dirty="0">
              <a:solidFill>
                <a:srgbClr val="F03648"/>
              </a:solidFill>
            </a:endParaRPr>
          </a:p>
          <a:p>
            <a:r>
              <a:rPr lang="ja-JP" altLang="en-US" sz="1500" b="1">
                <a:solidFill>
                  <a:srgbClr val="F03648"/>
                </a:solidFill>
              </a:rPr>
              <a:t>・なぜ</a:t>
            </a:r>
            <a:r>
              <a:rPr lang="en-US" altLang="ja-JP" sz="1500" b="1" dirty="0">
                <a:solidFill>
                  <a:srgbClr val="F03648"/>
                </a:solidFill>
              </a:rPr>
              <a:t>LINE</a:t>
            </a:r>
            <a:r>
              <a:rPr lang="ja-JP" altLang="en-US" sz="1500" b="1">
                <a:solidFill>
                  <a:srgbClr val="F03648"/>
                </a:solidFill>
              </a:rPr>
              <a:t>公式アカウントの有料プランを契約するのか？</a:t>
            </a:r>
            <a:endParaRPr lang="en-US" altLang="ja-JP" sz="1500" b="1" dirty="0">
              <a:solidFill>
                <a:srgbClr val="F03648"/>
              </a:solidFill>
            </a:endParaRPr>
          </a:p>
          <a:p>
            <a:r>
              <a:rPr lang="ja-JP" altLang="en-US" sz="1500" b="1">
                <a:solidFill>
                  <a:srgbClr val="F03648"/>
                </a:solidFill>
              </a:rPr>
              <a:t>・契約することでどの程度売り上げに繋がるのか？</a:t>
            </a:r>
            <a:endParaRPr lang="en-US" altLang="ja-JP" sz="1500" b="1" dirty="0">
              <a:solidFill>
                <a:srgbClr val="F03648"/>
              </a:solidFill>
            </a:endParaRPr>
          </a:p>
          <a:p>
            <a:r>
              <a:rPr lang="ja-JP" altLang="en-US" sz="1500" b="1">
                <a:solidFill>
                  <a:srgbClr val="F03648"/>
                </a:solidFill>
              </a:rPr>
              <a:t>・活用した事例はどのようなものがあるのか？　</a:t>
            </a:r>
            <a:r>
              <a:rPr lang="ja-JP" altLang="en-US" sz="1500">
                <a:solidFill>
                  <a:schemeClr val="tx1"/>
                </a:solidFill>
              </a:rPr>
              <a:t>を</a:t>
            </a:r>
            <a:r>
              <a:rPr lang="ja-JP" altLang="en-US" sz="1500"/>
              <a:t>社内でご説明いただくことをサポートする資料です。</a:t>
            </a:r>
            <a:endParaRPr lang="en-US" altLang="ja-JP" sz="1500" dirty="0"/>
          </a:p>
          <a:p>
            <a:endParaRPr lang="en-US" altLang="ja-JP" sz="1500" dirty="0"/>
          </a:p>
          <a:p>
            <a:r>
              <a:rPr lang="ja-JP" altLang="en-US" sz="1500" b="1"/>
              <a:t>業種や業態に合わせて、売り上げ効果</a:t>
            </a:r>
            <a:r>
              <a:rPr lang="ja-JP" altLang="en-US" sz="1500"/>
              <a:t>を編集し、プレゼンテーション資料としてご活用ください。</a:t>
            </a:r>
            <a:endParaRPr lang="ja-JP" altLang="en-US" sz="1500" dirty="0"/>
          </a:p>
          <a:p>
            <a:endParaRPr kumimoji="1" lang="ja-JP" altLang="en-US" sz="1500" dirty="0"/>
          </a:p>
        </p:txBody>
      </p:sp>
      <p:sp>
        <p:nvSpPr>
          <p:cNvPr id="5" name="Google Shape;267;p32">
            <a:extLst>
              <a:ext uri="{FF2B5EF4-FFF2-40B4-BE49-F238E27FC236}">
                <a16:creationId xmlns:a16="http://schemas.microsoft.com/office/drawing/2014/main" id="{2C935AC5-B031-784F-6661-5C038D02A99A}"/>
              </a:ext>
            </a:extLst>
          </p:cNvPr>
          <p:cNvSpPr/>
          <p:nvPr/>
        </p:nvSpPr>
        <p:spPr>
          <a:xfrm>
            <a:off x="9538148" y="150284"/>
            <a:ext cx="2488200" cy="432900"/>
          </a:xfrm>
          <a:prstGeom prst="roundRect">
            <a:avLst>
              <a:gd name="adj" fmla="val 16667"/>
            </a:avLst>
          </a:prstGeom>
          <a:solidFill>
            <a:srgbClr val="F03748"/>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 altLang="en-US" sz="1400" i="0" u="none" strike="noStrike" kern="0" cap="none" spc="0" normalizeH="0" baseline="0" noProof="0" dirty="0">
                <a:ln>
                  <a:noFill/>
                </a:ln>
                <a:solidFill>
                  <a:srgbClr val="FFFFFF"/>
                </a:solidFill>
                <a:effectLst/>
                <a:uLnTx/>
                <a:uFillTx/>
                <a:latin typeface="+mn-ea"/>
                <a:cs typeface="M PLUS 1p"/>
                <a:sym typeface="M PLUS 1p"/>
              </a:rPr>
              <a:t>担当者向けスライド</a:t>
            </a:r>
            <a:endParaRPr kumimoji="0" sz="1400" i="0" u="none" strike="noStrike" kern="0" cap="none" spc="0" normalizeH="0" baseline="0" noProof="0" dirty="0">
              <a:ln>
                <a:noFill/>
              </a:ln>
              <a:solidFill>
                <a:srgbClr val="FFFFFF"/>
              </a:solidFill>
              <a:effectLst/>
              <a:uLnTx/>
              <a:uFillTx/>
              <a:latin typeface="+mn-ea"/>
              <a:cs typeface="M PLUS 1p"/>
              <a:sym typeface="M PLUS 1p"/>
            </a:endParaRPr>
          </a:p>
        </p:txBody>
      </p:sp>
    </p:spTree>
    <p:extLst>
      <p:ext uri="{BB962C8B-B14F-4D97-AF65-F5344CB8AC3E}">
        <p14:creationId xmlns:p14="http://schemas.microsoft.com/office/powerpoint/2010/main" val="1652002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ja-JP" altLang="en-US"/>
              <a:t>対応プランと売上シミュレーション（例：</a:t>
            </a:r>
            <a:r>
              <a:rPr lang="en-US" altLang="ja-JP" dirty="0"/>
              <a:t>EC</a:t>
            </a:r>
            <a:r>
              <a:rPr lang="ja-JP" altLang="en-US"/>
              <a:t>サイト）</a:t>
            </a:r>
            <a:br>
              <a:rPr lang="ja-JP" altLang="en-US" sz="1000" b="1">
                <a:solidFill>
                  <a:schemeClr val="tx1">
                    <a:lumMod val="85000"/>
                    <a:lumOff val="15000"/>
                  </a:schemeClr>
                </a:solidFill>
                <a:latin typeface="LINE Seed JP_OTF Bold" panose="02020500000000000000" pitchFamily="18" charset="-128"/>
                <a:ea typeface="LINE Seed JP_OTF Bold" panose="02020500000000000000" pitchFamily="18" charset="-128"/>
              </a:rPr>
            </a:br>
            <a:br>
              <a:rPr lang="ja-JP" altLang="en-US" sz="10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br>
            <a:br>
              <a:rPr lang="ja-JP" altLang="en-US" dirty="0"/>
            </a:br>
            <a:endParaRPr kumimoji="1" lang="ja-JP" altLang="en-US" dirty="0"/>
          </a:p>
        </p:txBody>
      </p:sp>
      <p:sp>
        <p:nvSpPr>
          <p:cNvPr id="8" name="テキスト プレースホルダー 7"/>
          <p:cNvSpPr>
            <a:spLocks noGrp="1"/>
          </p:cNvSpPr>
          <p:nvPr>
            <p:ph type="body" sz="quarter" idx="10"/>
          </p:nvPr>
        </p:nvSpPr>
        <p:spPr>
          <a:xfrm>
            <a:off x="587374" y="1098189"/>
            <a:ext cx="11014609" cy="450392"/>
          </a:xfrm>
        </p:spPr>
        <p:txBody>
          <a:bodyPr/>
          <a:lstStyle/>
          <a:p>
            <a:r>
              <a:rPr kumimoji="1" lang="ja-JP" altLang="en-US"/>
              <a:t>業種ごとに売上シミュレーションを行います、最後は</a:t>
            </a:r>
            <a:r>
              <a:rPr lang="en-US" altLang="ja-JP" b="1" u="sng" dirty="0"/>
              <a:t>EC</a:t>
            </a:r>
            <a:r>
              <a:rPr lang="ja-JP" altLang="en-US" b="1" u="sng"/>
              <a:t>サイト</a:t>
            </a:r>
            <a:r>
              <a:rPr kumimoji="1" lang="ja-JP" altLang="en-US"/>
              <a:t>です。</a:t>
            </a:r>
            <a:endParaRPr kumimoji="1" lang="ja-JP" altLang="en-US" dirty="0"/>
          </a:p>
        </p:txBody>
      </p:sp>
      <p:sp>
        <p:nvSpPr>
          <p:cNvPr id="5" name="角丸四角形 4">
            <a:extLst>
              <a:ext uri="{FF2B5EF4-FFF2-40B4-BE49-F238E27FC236}">
                <a16:creationId xmlns:a16="http://schemas.microsoft.com/office/drawing/2014/main" id="{5997B61D-22BA-2552-256F-7F2634420446}"/>
              </a:ext>
            </a:extLst>
          </p:cNvPr>
          <p:cNvSpPr/>
          <p:nvPr/>
        </p:nvSpPr>
        <p:spPr>
          <a:xfrm>
            <a:off x="313978" y="1938859"/>
            <a:ext cx="1562544" cy="1366129"/>
          </a:xfrm>
          <a:prstGeom prst="roundRect">
            <a:avLst>
              <a:gd name="adj" fmla="val 3939"/>
            </a:avLst>
          </a:prstGeom>
          <a:solidFill>
            <a:srgbClr val="06C75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a:solidFill>
                  <a:schemeClr val="tx1"/>
                </a:solidFill>
                <a:latin typeface="LINE Seed JP_OTF Bold" panose="02020500000000000000" pitchFamily="18" charset="-128"/>
                <a:ea typeface="LINE Seed JP_OTF Bold" panose="02020500000000000000" pitchFamily="18" charset="-128"/>
              </a:rPr>
              <a:t>メッセージを配信する</a:t>
            </a:r>
            <a:br>
              <a:rPr kumimoji="1" lang="en-US" altLang="ja-JP" sz="2000" b="1" dirty="0">
                <a:solidFill>
                  <a:schemeClr val="tx1"/>
                </a:solidFill>
                <a:latin typeface="LINE Seed JP_OTF Bold" panose="02020500000000000000" pitchFamily="18" charset="-128"/>
                <a:ea typeface="LINE Seed JP_OTF Bold" panose="02020500000000000000" pitchFamily="18" charset="-128"/>
              </a:rPr>
            </a:br>
            <a:r>
              <a:rPr kumimoji="1" lang="ja-JP" altLang="en-US" sz="2400" b="1">
                <a:solidFill>
                  <a:schemeClr val="tx1"/>
                </a:solidFill>
                <a:latin typeface="LINE Seed JP_OTF Bold" panose="02020500000000000000" pitchFamily="18" charset="-128"/>
                <a:ea typeface="LINE Seed JP_OTF Bold" panose="02020500000000000000" pitchFamily="18" charset="-128"/>
              </a:rPr>
              <a:t>友だち数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6" name="角丸四角形 5">
            <a:extLst>
              <a:ext uri="{FF2B5EF4-FFF2-40B4-BE49-F238E27FC236}">
                <a16:creationId xmlns:a16="http://schemas.microsoft.com/office/drawing/2014/main" id="{22CD5492-E455-A42C-840C-3AB4F33BC322}"/>
              </a:ext>
            </a:extLst>
          </p:cNvPr>
          <p:cNvSpPr/>
          <p:nvPr/>
        </p:nvSpPr>
        <p:spPr>
          <a:xfrm>
            <a:off x="9438832" y="1938856"/>
            <a:ext cx="2591936" cy="1366129"/>
          </a:xfrm>
          <a:prstGeom prst="roundRect">
            <a:avLst>
              <a:gd name="adj" fmla="val 4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ja-JP" b="1" dirty="0">
                <a:solidFill>
                  <a:schemeClr val="bg1"/>
                </a:solidFill>
                <a:latin typeface="LINE Seed JP_OTF Bold" panose="02020500000000000000" pitchFamily="18" charset="-128"/>
                <a:ea typeface="LINE Seed JP_OTF Bold" panose="02020500000000000000" pitchFamily="18" charset="-128"/>
              </a:rPr>
              <a:t>LINE</a:t>
            </a:r>
            <a:r>
              <a:rPr lang="ja-JP" altLang="en-US" b="1">
                <a:solidFill>
                  <a:schemeClr val="bg1"/>
                </a:solidFill>
                <a:latin typeface="LINE Seed JP_OTF Bold" panose="02020500000000000000" pitchFamily="18" charset="-128"/>
                <a:ea typeface="LINE Seed JP_OTF Bold" panose="02020500000000000000" pitchFamily="18" charset="-128"/>
              </a:rPr>
              <a:t>公式アカウント</a:t>
            </a:r>
            <a:br>
              <a:rPr lang="en-US" altLang="ja-JP" sz="2000" b="1" dirty="0">
                <a:solidFill>
                  <a:schemeClr val="bg1"/>
                </a:solidFill>
                <a:latin typeface="LINE Seed JP_OTF Bold" panose="02020500000000000000" pitchFamily="18" charset="-128"/>
                <a:ea typeface="LINE Seed JP_OTF Bold" panose="02020500000000000000" pitchFamily="18" charset="-128"/>
              </a:rPr>
            </a:br>
            <a:r>
              <a:rPr lang="ja-JP" altLang="en-US" sz="2000" b="1">
                <a:solidFill>
                  <a:schemeClr val="bg1"/>
                </a:solidFill>
                <a:latin typeface="LINE Seed JP_OTF Bold" panose="02020500000000000000" pitchFamily="18" charset="-128"/>
                <a:ea typeface="LINE Seed JP_OTF Bold" panose="02020500000000000000" pitchFamily="18" charset="-128"/>
              </a:rPr>
              <a:t>メッセージ</a:t>
            </a:r>
            <a:br>
              <a:rPr lang="en-US" altLang="ja-JP" sz="2000" b="1" dirty="0">
                <a:solidFill>
                  <a:schemeClr val="bg1"/>
                </a:solidFill>
                <a:latin typeface="LINE Seed JP_OTF Bold" panose="02020500000000000000" pitchFamily="18" charset="-128"/>
                <a:ea typeface="LINE Seed JP_OTF Bold" panose="02020500000000000000" pitchFamily="18" charset="-128"/>
              </a:rPr>
            </a:br>
            <a:r>
              <a:rPr lang="ja-JP" altLang="en-US" sz="2000" b="1">
                <a:solidFill>
                  <a:schemeClr val="bg1"/>
                </a:solidFill>
                <a:latin typeface="LINE Seed JP_OTF Bold" panose="02020500000000000000" pitchFamily="18" charset="-128"/>
                <a:ea typeface="LINE Seed JP_OTF Bold" panose="02020500000000000000" pitchFamily="18" charset="-128"/>
              </a:rPr>
              <a:t>配信経由の売上</a:t>
            </a:r>
            <a:endParaRPr kumimoji="1"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sp>
        <p:nvSpPr>
          <p:cNvPr id="9" name="テキスト ボックス 8">
            <a:extLst>
              <a:ext uri="{FF2B5EF4-FFF2-40B4-BE49-F238E27FC236}">
                <a16:creationId xmlns:a16="http://schemas.microsoft.com/office/drawing/2014/main" id="{A95EBBF5-EC9E-9380-1C07-15DD1B38C8FA}"/>
              </a:ext>
            </a:extLst>
          </p:cNvPr>
          <p:cNvSpPr txBox="1"/>
          <p:nvPr/>
        </p:nvSpPr>
        <p:spPr>
          <a:xfrm>
            <a:off x="179850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82CABA52-138A-68C7-4AC7-2DEFE9065B14}"/>
              </a:ext>
            </a:extLst>
          </p:cNvPr>
          <p:cNvSpPr txBox="1"/>
          <p:nvPr/>
        </p:nvSpPr>
        <p:spPr>
          <a:xfrm>
            <a:off x="361009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0838C071-5240-9630-A623-77F98F44CCCE}"/>
              </a:ext>
            </a:extLst>
          </p:cNvPr>
          <p:cNvSpPr txBox="1"/>
          <p:nvPr/>
        </p:nvSpPr>
        <p:spPr>
          <a:xfrm>
            <a:off x="7263004"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ED5783E5-1FFE-8232-AC4F-713383304377}"/>
              </a:ext>
            </a:extLst>
          </p:cNvPr>
          <p:cNvSpPr txBox="1"/>
          <p:nvPr/>
        </p:nvSpPr>
        <p:spPr>
          <a:xfrm>
            <a:off x="5421683" y="2491425"/>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E1B0A7A4-E7D3-7A01-1351-EB9E5C1F6411}"/>
              </a:ext>
            </a:extLst>
          </p:cNvPr>
          <p:cNvSpPr txBox="1"/>
          <p:nvPr/>
        </p:nvSpPr>
        <p:spPr>
          <a:xfrm>
            <a:off x="9087895" y="2491425"/>
            <a:ext cx="405083" cy="369332"/>
          </a:xfrm>
          <a:prstGeom prst="rect">
            <a:avLst/>
          </a:prstGeom>
          <a:noFill/>
        </p:spPr>
        <p:txBody>
          <a:bodyPr wrap="square" rtlCol="0">
            <a:spAutoFit/>
          </a:bodyPr>
          <a:lstStyle/>
          <a:p>
            <a:pPr algn="l"/>
            <a:r>
              <a:rPr lang="ja-JP" altLang="en-US" b="1">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4" name="角丸四角形 13">
            <a:extLst>
              <a:ext uri="{FF2B5EF4-FFF2-40B4-BE49-F238E27FC236}">
                <a16:creationId xmlns:a16="http://schemas.microsoft.com/office/drawing/2014/main" id="{0E2DC96C-7CD0-CA2A-305F-1C242E07B2D0}"/>
              </a:ext>
            </a:extLst>
          </p:cNvPr>
          <p:cNvSpPr/>
          <p:nvPr/>
        </p:nvSpPr>
        <p:spPr>
          <a:xfrm>
            <a:off x="2089438" y="1938859"/>
            <a:ext cx="1562544" cy="1366129"/>
          </a:xfrm>
          <a:prstGeom prst="roundRect">
            <a:avLst>
              <a:gd name="adj" fmla="val 3939"/>
            </a:avLst>
          </a:prstGeom>
          <a:solidFill>
            <a:srgbClr val="06C75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a:solidFill>
                  <a:schemeClr val="tx1"/>
                </a:solidFill>
                <a:latin typeface="LINE Seed JP_OTF Bold" panose="02020500000000000000" pitchFamily="18" charset="-128"/>
                <a:ea typeface="LINE Seed JP_OTF Bold" panose="02020500000000000000" pitchFamily="18" charset="-128"/>
              </a:rPr>
              <a:t>月に送る</a:t>
            </a:r>
            <a:br>
              <a:rPr kumimoji="1" lang="en-US" altLang="ja-JP" sz="2000" b="1" dirty="0">
                <a:solidFill>
                  <a:schemeClr val="tx1"/>
                </a:solidFill>
                <a:latin typeface="LINE Seed JP_OTF Bold" panose="02020500000000000000" pitchFamily="18" charset="-128"/>
                <a:ea typeface="LINE Seed JP_OTF Bold" panose="02020500000000000000" pitchFamily="18" charset="-128"/>
              </a:rPr>
            </a:br>
            <a:r>
              <a:rPr lang="ja-JP" altLang="en-US" sz="2400" b="1">
                <a:solidFill>
                  <a:schemeClr val="tx1"/>
                </a:solidFill>
                <a:latin typeface="LINE Seed JP_OTF Bold" panose="02020500000000000000" pitchFamily="18" charset="-128"/>
                <a:ea typeface="LINE Seed JP_OTF Bold" panose="02020500000000000000" pitchFamily="18" charset="-128"/>
              </a:rPr>
              <a:t>配信回数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5" name="角丸四角形 14">
            <a:extLst>
              <a:ext uri="{FF2B5EF4-FFF2-40B4-BE49-F238E27FC236}">
                <a16:creationId xmlns:a16="http://schemas.microsoft.com/office/drawing/2014/main" id="{71B50011-763F-3193-92EE-6A55E455C42F}"/>
              </a:ext>
            </a:extLst>
          </p:cNvPr>
          <p:cNvSpPr/>
          <p:nvPr/>
        </p:nvSpPr>
        <p:spPr>
          <a:xfrm>
            <a:off x="3937158"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メッセージを</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受信した人の</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利用率</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6" name="角丸四角形 15">
            <a:extLst>
              <a:ext uri="{FF2B5EF4-FFF2-40B4-BE49-F238E27FC236}">
                <a16:creationId xmlns:a16="http://schemas.microsoft.com/office/drawing/2014/main" id="{A5537514-51CA-44CC-7189-F5C05F069C5B}"/>
              </a:ext>
            </a:extLst>
          </p:cNvPr>
          <p:cNvSpPr/>
          <p:nvPr/>
        </p:nvSpPr>
        <p:spPr>
          <a:xfrm>
            <a:off x="5765958"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平均</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利用人数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7" name="角丸四角形 16">
            <a:extLst>
              <a:ext uri="{FF2B5EF4-FFF2-40B4-BE49-F238E27FC236}">
                <a16:creationId xmlns:a16="http://schemas.microsoft.com/office/drawing/2014/main" id="{A4781966-5277-22B5-3066-38DBEFF22FDA}"/>
              </a:ext>
            </a:extLst>
          </p:cNvPr>
          <p:cNvSpPr/>
          <p:nvPr/>
        </p:nvSpPr>
        <p:spPr>
          <a:xfrm>
            <a:off x="7610032" y="1938859"/>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平均</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客単価</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grpSp>
        <p:nvGrpSpPr>
          <p:cNvPr id="18" name="グループ化 17">
            <a:extLst>
              <a:ext uri="{FF2B5EF4-FFF2-40B4-BE49-F238E27FC236}">
                <a16:creationId xmlns:a16="http://schemas.microsoft.com/office/drawing/2014/main" id="{7E3ACFD0-1A94-7B60-F6E6-607DF674C299}"/>
              </a:ext>
            </a:extLst>
          </p:cNvPr>
          <p:cNvGrpSpPr/>
          <p:nvPr/>
        </p:nvGrpSpPr>
        <p:grpSpPr>
          <a:xfrm>
            <a:off x="172871" y="3729731"/>
            <a:ext cx="9278558" cy="461665"/>
            <a:chOff x="129951" y="2572760"/>
            <a:chExt cx="9278558" cy="461665"/>
          </a:xfrm>
        </p:grpSpPr>
        <p:sp>
          <p:nvSpPr>
            <p:cNvPr id="19" name="テキスト ボックス 18">
              <a:extLst>
                <a:ext uri="{FF2B5EF4-FFF2-40B4-BE49-F238E27FC236}">
                  <a16:creationId xmlns:a16="http://schemas.microsoft.com/office/drawing/2014/main" id="{5DB2BAD6-160A-A857-A507-45A081B1B60E}"/>
                </a:ext>
              </a:extLst>
            </p:cNvPr>
            <p:cNvSpPr txBox="1"/>
            <p:nvPr/>
          </p:nvSpPr>
          <p:spPr>
            <a:xfrm>
              <a:off x="129951" y="2572760"/>
              <a:ext cx="1871456" cy="461665"/>
            </a:xfrm>
            <a:prstGeom prst="rect">
              <a:avLst/>
            </a:prstGeom>
            <a:noFill/>
            <a:ln>
              <a:noFill/>
            </a:ln>
          </p:spPr>
          <p:txBody>
            <a:bodyPr wrap="square" rtlCol="0">
              <a:spAutoFit/>
            </a:bodyPr>
            <a:lstStyle/>
            <a:p>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1,000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人</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nvGrpSpPr>
            <p:cNvPr id="20" name="グループ化 19">
              <a:extLst>
                <a:ext uri="{FF2B5EF4-FFF2-40B4-BE49-F238E27FC236}">
                  <a16:creationId xmlns:a16="http://schemas.microsoft.com/office/drawing/2014/main" id="{D9DED2D0-123C-07CF-232C-A730DE14FAFE}"/>
                </a:ext>
              </a:extLst>
            </p:cNvPr>
            <p:cNvGrpSpPr/>
            <p:nvPr/>
          </p:nvGrpSpPr>
          <p:grpSpPr>
            <a:xfrm>
              <a:off x="1757066" y="2618927"/>
              <a:ext cx="7651443" cy="369332"/>
              <a:chOff x="1757066" y="2618927"/>
              <a:chExt cx="7651443" cy="369332"/>
            </a:xfrm>
          </p:grpSpPr>
          <p:sp>
            <p:nvSpPr>
              <p:cNvPr id="25" name="テキスト ボックス 24">
                <a:extLst>
                  <a:ext uri="{FF2B5EF4-FFF2-40B4-BE49-F238E27FC236}">
                    <a16:creationId xmlns:a16="http://schemas.microsoft.com/office/drawing/2014/main" id="{16C0347B-EDFF-D8F1-A9EA-60A64CDCB168}"/>
                  </a:ext>
                </a:extLst>
              </p:cNvPr>
              <p:cNvSpPr txBox="1"/>
              <p:nvPr/>
            </p:nvSpPr>
            <p:spPr>
              <a:xfrm>
                <a:off x="175706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B46A3925-69D9-99DE-BF38-1F09BA4405A5}"/>
                  </a:ext>
                </a:extLst>
              </p:cNvPr>
              <p:cNvSpPr txBox="1"/>
              <p:nvPr/>
            </p:nvSpPr>
            <p:spPr>
              <a:xfrm>
                <a:off x="356865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C970B385-8F2B-040C-B25C-77ADD386FC1D}"/>
                  </a:ext>
                </a:extLst>
              </p:cNvPr>
              <p:cNvSpPr txBox="1"/>
              <p:nvPr/>
            </p:nvSpPr>
            <p:spPr>
              <a:xfrm>
                <a:off x="719183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8" name="テキスト ボックス 27">
                <a:extLst>
                  <a:ext uri="{FF2B5EF4-FFF2-40B4-BE49-F238E27FC236}">
                    <a16:creationId xmlns:a16="http://schemas.microsoft.com/office/drawing/2014/main" id="{F8100E39-F428-2E76-1F94-BD8976EC16C6}"/>
                  </a:ext>
                </a:extLst>
              </p:cNvPr>
              <p:cNvSpPr txBox="1"/>
              <p:nvPr/>
            </p:nvSpPr>
            <p:spPr>
              <a:xfrm>
                <a:off x="538024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9" name="テキスト ボックス 28">
                <a:extLst>
                  <a:ext uri="{FF2B5EF4-FFF2-40B4-BE49-F238E27FC236}">
                    <a16:creationId xmlns:a16="http://schemas.microsoft.com/office/drawing/2014/main" id="{50DA1CAB-9A68-6D30-7A35-EF8715645ED2}"/>
                  </a:ext>
                </a:extLst>
              </p:cNvPr>
              <p:cNvSpPr txBox="1"/>
              <p:nvPr/>
            </p:nvSpPr>
            <p:spPr>
              <a:xfrm>
                <a:off x="9003426" y="2618927"/>
                <a:ext cx="405083" cy="369332"/>
              </a:xfrm>
              <a:prstGeom prst="rect">
                <a:avLst/>
              </a:prstGeom>
              <a:noFill/>
            </p:spPr>
            <p:txBody>
              <a:bodyPr wrap="square" rtlCol="0">
                <a:spAutoFit/>
              </a:bodyPr>
              <a:lstStyle/>
              <a:p>
                <a:pPr algn="l"/>
                <a:r>
                  <a:rPr lang="ja-JP" altLang="en-US"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sp>
          <p:nvSpPr>
            <p:cNvPr id="21" name="テキスト ボックス 20">
              <a:extLst>
                <a:ext uri="{FF2B5EF4-FFF2-40B4-BE49-F238E27FC236}">
                  <a16:creationId xmlns:a16="http://schemas.microsoft.com/office/drawing/2014/main" id="{29C44E8A-9C30-1B88-9178-9438432ED179}"/>
                </a:ext>
              </a:extLst>
            </p:cNvPr>
            <p:cNvSpPr txBox="1"/>
            <p:nvPr/>
          </p:nvSpPr>
          <p:spPr>
            <a:xfrm>
              <a:off x="1833602" y="2572760"/>
              <a:ext cx="1496062"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6</a:t>
              </a:r>
              <a:r>
                <a:rPr kumimoji="1"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回</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C227039A-2E7E-3CFE-4C52-38F72B6D30D8}"/>
                </a:ext>
              </a:extLst>
            </p:cNvPr>
            <p:cNvSpPr txBox="1"/>
            <p:nvPr/>
          </p:nvSpPr>
          <p:spPr>
            <a:xfrm>
              <a:off x="3938296" y="2572760"/>
              <a:ext cx="1214495"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3</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3" name="テキスト ボックス 22">
              <a:extLst>
                <a:ext uri="{FF2B5EF4-FFF2-40B4-BE49-F238E27FC236}">
                  <a16:creationId xmlns:a16="http://schemas.microsoft.com/office/drawing/2014/main" id="{47EB711A-2E0E-AF13-A1B5-84B87068422C}"/>
                </a:ext>
              </a:extLst>
            </p:cNvPr>
            <p:cNvSpPr txBox="1"/>
            <p:nvPr/>
          </p:nvSpPr>
          <p:spPr>
            <a:xfrm>
              <a:off x="5530280" y="2572760"/>
              <a:ext cx="1335843"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1</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人</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4" name="テキスト ボックス 23">
              <a:extLst>
                <a:ext uri="{FF2B5EF4-FFF2-40B4-BE49-F238E27FC236}">
                  <a16:creationId xmlns:a16="http://schemas.microsoft.com/office/drawing/2014/main" id="{4CF1FB0F-C3ED-C9FF-F19F-4D90B28ED72D}"/>
                </a:ext>
              </a:extLst>
            </p:cNvPr>
            <p:cNvSpPr txBox="1"/>
            <p:nvPr/>
          </p:nvSpPr>
          <p:spPr>
            <a:xfrm>
              <a:off x="6568008" y="2572760"/>
              <a:ext cx="2530040"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3,000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sp>
        <p:nvSpPr>
          <p:cNvPr id="30" name="正方形/長方形 29">
            <a:extLst>
              <a:ext uri="{FF2B5EF4-FFF2-40B4-BE49-F238E27FC236}">
                <a16:creationId xmlns:a16="http://schemas.microsoft.com/office/drawing/2014/main" id="{01BCCFCE-20C6-BE47-903D-8E8A5679CC20}"/>
              </a:ext>
            </a:extLst>
          </p:cNvPr>
          <p:cNvSpPr/>
          <p:nvPr/>
        </p:nvSpPr>
        <p:spPr>
          <a:xfrm>
            <a:off x="313978"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1" name="正方形/長方形 30">
            <a:extLst>
              <a:ext uri="{FF2B5EF4-FFF2-40B4-BE49-F238E27FC236}">
                <a16:creationId xmlns:a16="http://schemas.microsoft.com/office/drawing/2014/main" id="{6AA9E115-F13B-367F-44C4-560F5FF9BB1C}"/>
              </a:ext>
            </a:extLst>
          </p:cNvPr>
          <p:cNvSpPr/>
          <p:nvPr/>
        </p:nvSpPr>
        <p:spPr>
          <a:xfrm>
            <a:off x="2122987"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2" name="正方形/長方形 31">
            <a:extLst>
              <a:ext uri="{FF2B5EF4-FFF2-40B4-BE49-F238E27FC236}">
                <a16:creationId xmlns:a16="http://schemas.microsoft.com/office/drawing/2014/main" id="{053C30A2-5287-67B9-5DD9-223416C0FA6F}"/>
              </a:ext>
            </a:extLst>
          </p:cNvPr>
          <p:cNvSpPr/>
          <p:nvPr/>
        </p:nvSpPr>
        <p:spPr>
          <a:xfrm>
            <a:off x="5741005"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3" name="正方形/長方形 32">
            <a:extLst>
              <a:ext uri="{FF2B5EF4-FFF2-40B4-BE49-F238E27FC236}">
                <a16:creationId xmlns:a16="http://schemas.microsoft.com/office/drawing/2014/main" id="{ACAC2E92-4CF2-EDAB-DA8D-2A8C776CD000}"/>
              </a:ext>
            </a:extLst>
          </p:cNvPr>
          <p:cNvSpPr/>
          <p:nvPr/>
        </p:nvSpPr>
        <p:spPr>
          <a:xfrm>
            <a:off x="3931996"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4" name="正方形/長方形 33">
            <a:extLst>
              <a:ext uri="{FF2B5EF4-FFF2-40B4-BE49-F238E27FC236}">
                <a16:creationId xmlns:a16="http://schemas.microsoft.com/office/drawing/2014/main" id="{66FB7D1B-09E9-724C-F747-00AAB62CB360}"/>
              </a:ext>
            </a:extLst>
          </p:cNvPr>
          <p:cNvSpPr/>
          <p:nvPr/>
        </p:nvSpPr>
        <p:spPr>
          <a:xfrm>
            <a:off x="7550014" y="3502136"/>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2" name="正方形/長方形 1">
            <a:extLst>
              <a:ext uri="{FF2B5EF4-FFF2-40B4-BE49-F238E27FC236}">
                <a16:creationId xmlns:a16="http://schemas.microsoft.com/office/drawing/2014/main" id="{78023839-A951-7AFE-BECD-D99708BAB67C}"/>
              </a:ext>
            </a:extLst>
          </p:cNvPr>
          <p:cNvSpPr/>
          <p:nvPr/>
        </p:nvSpPr>
        <p:spPr>
          <a:xfrm>
            <a:off x="9513412" y="3502137"/>
            <a:ext cx="2442774"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cxnSp>
        <p:nvCxnSpPr>
          <p:cNvPr id="3" name="直線コネクタ 2">
            <a:extLst>
              <a:ext uri="{FF2B5EF4-FFF2-40B4-BE49-F238E27FC236}">
                <a16:creationId xmlns:a16="http://schemas.microsoft.com/office/drawing/2014/main" id="{5A37248B-F8FA-0407-9013-F2BFB711A28A}"/>
              </a:ext>
            </a:extLst>
          </p:cNvPr>
          <p:cNvCxnSpPr/>
          <p:nvPr/>
        </p:nvCxnSpPr>
        <p:spPr>
          <a:xfrm>
            <a:off x="453134" y="4638372"/>
            <a:ext cx="3087844" cy="0"/>
          </a:xfrm>
          <a:prstGeom prst="line">
            <a:avLst/>
          </a:prstGeom>
          <a:ln w="381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 name="カギ線コネクタ 3">
            <a:extLst>
              <a:ext uri="{FF2B5EF4-FFF2-40B4-BE49-F238E27FC236}">
                <a16:creationId xmlns:a16="http://schemas.microsoft.com/office/drawing/2014/main" id="{27CBF7D6-1156-F992-A107-0C9DAA80021A}"/>
              </a:ext>
            </a:extLst>
          </p:cNvPr>
          <p:cNvCxnSpPr>
            <a:cxnSpLocks/>
          </p:cNvCxnSpPr>
          <p:nvPr/>
        </p:nvCxnSpPr>
        <p:spPr>
          <a:xfrm>
            <a:off x="1476024" y="4638372"/>
            <a:ext cx="1042064" cy="1019982"/>
          </a:xfrm>
          <a:prstGeom prst="bentConnector3">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角丸四角形 34">
            <a:extLst>
              <a:ext uri="{FF2B5EF4-FFF2-40B4-BE49-F238E27FC236}">
                <a16:creationId xmlns:a16="http://schemas.microsoft.com/office/drawing/2014/main" id="{3427479E-A874-4D36-58B6-B8A2DD9AD668}"/>
              </a:ext>
            </a:extLst>
          </p:cNvPr>
          <p:cNvSpPr/>
          <p:nvPr/>
        </p:nvSpPr>
        <p:spPr>
          <a:xfrm>
            <a:off x="2664445" y="4919338"/>
            <a:ext cx="2891356" cy="674776"/>
          </a:xfrm>
          <a:prstGeom prst="roundRect">
            <a:avLst>
              <a:gd name="adj" fmla="val 1467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2000" b="1">
                <a:solidFill>
                  <a:schemeClr val="bg1"/>
                </a:solidFill>
                <a:latin typeface="LINE Seed JP_OTF Bold" panose="02020500000000000000" pitchFamily="18" charset="-128"/>
                <a:ea typeface="LINE Seed JP_OTF Bold" panose="02020500000000000000" pitchFamily="18" charset="-128"/>
              </a:rPr>
              <a:t>メッセージ配信通数</a:t>
            </a:r>
            <a:endParaRPr kumimoji="1"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sp>
        <p:nvSpPr>
          <p:cNvPr id="36" name="角丸四角形 35">
            <a:extLst>
              <a:ext uri="{FF2B5EF4-FFF2-40B4-BE49-F238E27FC236}">
                <a16:creationId xmlns:a16="http://schemas.microsoft.com/office/drawing/2014/main" id="{6EA5E9B9-63DB-3302-0667-80159FDBFB0F}"/>
              </a:ext>
            </a:extLst>
          </p:cNvPr>
          <p:cNvSpPr/>
          <p:nvPr/>
        </p:nvSpPr>
        <p:spPr>
          <a:xfrm>
            <a:off x="6484555" y="4919338"/>
            <a:ext cx="5471631" cy="674776"/>
          </a:xfrm>
          <a:prstGeom prst="roundRect">
            <a:avLst>
              <a:gd name="adj" fmla="val 14677"/>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2000" b="1">
                <a:solidFill>
                  <a:schemeClr val="bg1"/>
                </a:solidFill>
                <a:latin typeface="LINE Seed JP_OTF Bold" panose="02020500000000000000" pitchFamily="18" charset="-128"/>
                <a:ea typeface="LINE Seed JP_OTF Bold" panose="02020500000000000000" pitchFamily="18" charset="-128"/>
              </a:rPr>
              <a:t>対応プラン</a:t>
            </a:r>
            <a:endParaRPr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cxnSp>
        <p:nvCxnSpPr>
          <p:cNvPr id="37" name="直線コネクタ 36">
            <a:extLst>
              <a:ext uri="{FF2B5EF4-FFF2-40B4-BE49-F238E27FC236}">
                <a16:creationId xmlns:a16="http://schemas.microsoft.com/office/drawing/2014/main" id="{67DFC27A-D141-9E60-62A4-51AD3D2BA6C8}"/>
              </a:ext>
            </a:extLst>
          </p:cNvPr>
          <p:cNvCxnSpPr>
            <a:cxnSpLocks/>
          </p:cNvCxnSpPr>
          <p:nvPr/>
        </p:nvCxnSpPr>
        <p:spPr>
          <a:xfrm>
            <a:off x="5828170" y="5232974"/>
            <a:ext cx="477255" cy="0"/>
          </a:xfrm>
          <a:prstGeom prst="line">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69DEE7A4-80F0-E33E-2AFC-B5A77711CAC9}"/>
              </a:ext>
            </a:extLst>
          </p:cNvPr>
          <p:cNvSpPr/>
          <p:nvPr/>
        </p:nvSpPr>
        <p:spPr>
          <a:xfrm>
            <a:off x="2710678" y="5746652"/>
            <a:ext cx="2785265"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39" name="正方形/長方形 38">
            <a:extLst>
              <a:ext uri="{FF2B5EF4-FFF2-40B4-BE49-F238E27FC236}">
                <a16:creationId xmlns:a16="http://schemas.microsoft.com/office/drawing/2014/main" id="{F547C7F4-1ACF-730B-8884-70710B0BABA6}"/>
              </a:ext>
            </a:extLst>
          </p:cNvPr>
          <p:cNvSpPr/>
          <p:nvPr/>
        </p:nvSpPr>
        <p:spPr>
          <a:xfrm>
            <a:off x="6523681" y="5746652"/>
            <a:ext cx="5432505"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41" name="テキスト ボックス 40">
            <a:extLst>
              <a:ext uri="{FF2B5EF4-FFF2-40B4-BE49-F238E27FC236}">
                <a16:creationId xmlns:a16="http://schemas.microsoft.com/office/drawing/2014/main" id="{656B226B-7AC1-D04A-0F31-6B05D081D60F}"/>
              </a:ext>
            </a:extLst>
          </p:cNvPr>
          <p:cNvSpPr txBox="1"/>
          <p:nvPr/>
        </p:nvSpPr>
        <p:spPr>
          <a:xfrm>
            <a:off x="3161488" y="5941033"/>
            <a:ext cx="2146008" cy="461665"/>
          </a:xfrm>
          <a:prstGeom prst="rect">
            <a:avLst/>
          </a:prstGeom>
          <a:noFill/>
          <a:ln>
            <a:noFill/>
          </a:ln>
        </p:spPr>
        <p:txBody>
          <a:bodyPr wrap="square" rtlCol="0">
            <a:spAutoFit/>
          </a:bodyPr>
          <a:lstStyle/>
          <a:p>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6,000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通</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2" name="テキスト ボックス 41">
            <a:extLst>
              <a:ext uri="{FF2B5EF4-FFF2-40B4-BE49-F238E27FC236}">
                <a16:creationId xmlns:a16="http://schemas.microsoft.com/office/drawing/2014/main" id="{48F5C702-728F-0CE2-E4C3-E96C638EF293}"/>
              </a:ext>
            </a:extLst>
          </p:cNvPr>
          <p:cNvSpPr txBox="1"/>
          <p:nvPr/>
        </p:nvSpPr>
        <p:spPr>
          <a:xfrm>
            <a:off x="7356890" y="5848701"/>
            <a:ext cx="3783994" cy="646331"/>
          </a:xfrm>
          <a:prstGeom prst="rect">
            <a:avLst/>
          </a:prstGeom>
          <a:noFill/>
          <a:ln>
            <a:noFill/>
          </a:ln>
        </p:spPr>
        <p:txBody>
          <a:bodyPr wrap="square" rtlCol="0">
            <a:spAutoFit/>
          </a:bodyPr>
          <a:lstStyle/>
          <a:p>
            <a:pPr algn="ctr"/>
            <a:r>
              <a:rPr lang="ja-JP" altLang="en-US"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スタンダードプラン</a:t>
            </a:r>
            <a:endParaRPr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a:p>
            <a:pPr algn="ctr"/>
            <a:r>
              <a:rPr kumimoji="1" lang="ja-JP" altLang="en-US" b="1">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（月額費用</a:t>
            </a:r>
            <a:r>
              <a:rPr kumimoji="1" lang="en-US" altLang="ja-JP" b="1" dirty="0">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15</a:t>
            </a:r>
            <a:r>
              <a:rPr lang="en-US" altLang="ja-JP" b="1" dirty="0">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,000</a:t>
            </a:r>
            <a:r>
              <a:rPr kumimoji="1" lang="ja-JP" altLang="en-US" b="1">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b="1" dirty="0">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3" name="テキスト ボックス 42">
            <a:extLst>
              <a:ext uri="{FF2B5EF4-FFF2-40B4-BE49-F238E27FC236}">
                <a16:creationId xmlns:a16="http://schemas.microsoft.com/office/drawing/2014/main" id="{7E082797-92BB-0974-67DF-F335145358B2}"/>
              </a:ext>
            </a:extLst>
          </p:cNvPr>
          <p:cNvSpPr txBox="1"/>
          <p:nvPr/>
        </p:nvSpPr>
        <p:spPr>
          <a:xfrm>
            <a:off x="9765601" y="3695260"/>
            <a:ext cx="1938395" cy="461665"/>
          </a:xfrm>
          <a:prstGeom prst="rect">
            <a:avLst/>
          </a:prstGeom>
          <a:noFill/>
        </p:spPr>
        <p:txBody>
          <a:bodyPr wrap="square" rtlCol="0">
            <a:spAutoFit/>
          </a:bodyPr>
          <a:lstStyle/>
          <a:p>
            <a:pPr algn="ctr"/>
            <a:r>
              <a:rPr lang="en-US" altLang="ja-JP"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540,000</a:t>
            </a: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47" name="フリーフォーム 46">
            <a:extLst>
              <a:ext uri="{FF2B5EF4-FFF2-40B4-BE49-F238E27FC236}">
                <a16:creationId xmlns:a16="http://schemas.microsoft.com/office/drawing/2014/main" id="{632E7B75-7AF8-5258-4B08-C7C63DC58EE8}"/>
              </a:ext>
            </a:extLst>
          </p:cNvPr>
          <p:cNvSpPr/>
          <p:nvPr/>
        </p:nvSpPr>
        <p:spPr>
          <a:xfrm rot="16200000">
            <a:off x="10686799" y="4424684"/>
            <a:ext cx="174684" cy="369332"/>
          </a:xfrm>
          <a:custGeom>
            <a:avLst/>
            <a:gdLst>
              <a:gd name="connsiteX0" fmla="*/ 450760 w 566670"/>
              <a:gd name="connsiteY0" fmla="*/ 0 h 953037"/>
              <a:gd name="connsiteX1" fmla="*/ 0 w 566670"/>
              <a:gd name="connsiteY1" fmla="*/ 450760 h 953037"/>
              <a:gd name="connsiteX2" fmla="*/ 0 w 566670"/>
              <a:gd name="connsiteY2" fmla="*/ 515155 h 953037"/>
              <a:gd name="connsiteX3" fmla="*/ 437882 w 566670"/>
              <a:gd name="connsiteY3" fmla="*/ 953037 h 953037"/>
              <a:gd name="connsiteX4" fmla="*/ 566670 w 566670"/>
              <a:gd name="connsiteY4" fmla="*/ 953037 h 953037"/>
              <a:gd name="connsiteX0" fmla="*/ 450760 w 450760"/>
              <a:gd name="connsiteY0" fmla="*/ 0 h 953037"/>
              <a:gd name="connsiteX1" fmla="*/ 0 w 450760"/>
              <a:gd name="connsiteY1" fmla="*/ 450760 h 953037"/>
              <a:gd name="connsiteX2" fmla="*/ 0 w 450760"/>
              <a:gd name="connsiteY2" fmla="*/ 515155 h 953037"/>
              <a:gd name="connsiteX3" fmla="*/ 437882 w 450760"/>
              <a:gd name="connsiteY3" fmla="*/ 953037 h 953037"/>
              <a:gd name="connsiteX0" fmla="*/ 450760 w 450760"/>
              <a:gd name="connsiteY0" fmla="*/ 0 h 953037"/>
              <a:gd name="connsiteX1" fmla="*/ 0 w 450760"/>
              <a:gd name="connsiteY1" fmla="*/ 450760 h 953037"/>
              <a:gd name="connsiteX2" fmla="*/ 437882 w 450760"/>
              <a:gd name="connsiteY2" fmla="*/ 953037 h 953037"/>
            </a:gdLst>
            <a:ahLst/>
            <a:cxnLst>
              <a:cxn ang="0">
                <a:pos x="connsiteX0" y="connsiteY0"/>
              </a:cxn>
              <a:cxn ang="0">
                <a:pos x="connsiteX1" y="connsiteY1"/>
              </a:cxn>
              <a:cxn ang="0">
                <a:pos x="connsiteX2" y="connsiteY2"/>
              </a:cxn>
            </a:cxnLst>
            <a:rect l="l" t="t" r="r" b="b"/>
            <a:pathLst>
              <a:path w="450760" h="953037">
                <a:moveTo>
                  <a:pt x="450760" y="0"/>
                </a:moveTo>
                <a:lnTo>
                  <a:pt x="0" y="450760"/>
                </a:lnTo>
                <a:lnTo>
                  <a:pt x="437882" y="95303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40" name="円/楕円 39">
            <a:extLst>
              <a:ext uri="{FF2B5EF4-FFF2-40B4-BE49-F238E27FC236}">
                <a16:creationId xmlns:a16="http://schemas.microsoft.com/office/drawing/2014/main" id="{7BCA6FC0-FBBC-0C50-1755-8F0B0EEC78A3}"/>
              </a:ext>
            </a:extLst>
          </p:cNvPr>
          <p:cNvSpPr/>
          <p:nvPr/>
        </p:nvSpPr>
        <p:spPr>
          <a:xfrm>
            <a:off x="10666836" y="642588"/>
            <a:ext cx="1226695" cy="1226695"/>
          </a:xfrm>
          <a:prstGeom prst="ellipse">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2" name="テキスト ボックス 51">
            <a:extLst>
              <a:ext uri="{FF2B5EF4-FFF2-40B4-BE49-F238E27FC236}">
                <a16:creationId xmlns:a16="http://schemas.microsoft.com/office/drawing/2014/main" id="{91A4A397-DEE9-33CF-F9E4-0DF760764837}"/>
              </a:ext>
            </a:extLst>
          </p:cNvPr>
          <p:cNvSpPr txBox="1"/>
          <p:nvPr/>
        </p:nvSpPr>
        <p:spPr>
          <a:xfrm>
            <a:off x="10757574" y="516533"/>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kumimoji="1" lang="en-US" altLang="ja-JP"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EC site</a:t>
            </a:r>
            <a:endParaRPr kumimoji="1" lang="ja-JP" altLang="en-US"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pic>
        <p:nvPicPr>
          <p:cNvPr id="54" name="図 53" descr="アイコン&#10;&#10;自動的に生成された説明">
            <a:extLst>
              <a:ext uri="{FF2B5EF4-FFF2-40B4-BE49-F238E27FC236}">
                <a16:creationId xmlns:a16="http://schemas.microsoft.com/office/drawing/2014/main" id="{E334A4FA-52B9-83BD-0E87-149743BA13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8991" y="881215"/>
            <a:ext cx="640393" cy="640393"/>
          </a:xfrm>
          <a:prstGeom prst="rect">
            <a:avLst/>
          </a:prstGeom>
        </p:spPr>
      </p:pic>
      <p:grpSp>
        <p:nvGrpSpPr>
          <p:cNvPr id="44" name="グループ化 43">
            <a:extLst>
              <a:ext uri="{FF2B5EF4-FFF2-40B4-BE49-F238E27FC236}">
                <a16:creationId xmlns:a16="http://schemas.microsoft.com/office/drawing/2014/main" id="{16EDD008-ACE6-0A93-8C73-B3AC0E601816}"/>
              </a:ext>
            </a:extLst>
          </p:cNvPr>
          <p:cNvGrpSpPr/>
          <p:nvPr/>
        </p:nvGrpSpPr>
        <p:grpSpPr>
          <a:xfrm rot="1204191">
            <a:off x="10916958" y="4718699"/>
            <a:ext cx="995296" cy="1544473"/>
            <a:chOff x="9161264" y="6508487"/>
            <a:chExt cx="1251938" cy="1684154"/>
          </a:xfrm>
        </p:grpSpPr>
        <p:sp>
          <p:nvSpPr>
            <p:cNvPr id="45" name="フリーフォーム 44">
              <a:extLst>
                <a:ext uri="{FF2B5EF4-FFF2-40B4-BE49-F238E27FC236}">
                  <a16:creationId xmlns:a16="http://schemas.microsoft.com/office/drawing/2014/main" id="{8D0714A4-399E-5615-38F6-65ECB5D0EA03}"/>
                </a:ext>
              </a:extLst>
            </p:cNvPr>
            <p:cNvSpPr/>
            <p:nvPr/>
          </p:nvSpPr>
          <p:spPr>
            <a:xfrm>
              <a:off x="9161264" y="6508487"/>
              <a:ext cx="1251938" cy="1684154"/>
            </a:xfrm>
            <a:custGeom>
              <a:avLst/>
              <a:gdLst>
                <a:gd name="connsiteX0" fmla="*/ 54788 w 1251938"/>
                <a:gd name="connsiteY0" fmla="*/ 0 h 1260303"/>
                <a:gd name="connsiteX1" fmla="*/ 1197150 w 1251938"/>
                <a:gd name="connsiteY1" fmla="*/ 0 h 1260303"/>
                <a:gd name="connsiteX2" fmla="*/ 1251938 w 1251938"/>
                <a:gd name="connsiteY2" fmla="*/ 54788 h 1260303"/>
                <a:gd name="connsiteX3" fmla="*/ 1251938 w 1251938"/>
                <a:gd name="connsiteY3" fmla="*/ 701946 h 1260303"/>
                <a:gd name="connsiteX4" fmla="*/ 1197150 w 1251938"/>
                <a:gd name="connsiteY4" fmla="*/ 756734 h 1260303"/>
                <a:gd name="connsiteX5" fmla="*/ 666501 w 1251938"/>
                <a:gd name="connsiteY5" fmla="*/ 756734 h 1260303"/>
                <a:gd name="connsiteX6" fmla="*/ 666501 w 1251938"/>
                <a:gd name="connsiteY6" fmla="*/ 1260303 h 1260303"/>
                <a:gd name="connsiteX7" fmla="*/ 585437 w 1251938"/>
                <a:gd name="connsiteY7" fmla="*/ 1260303 h 1260303"/>
                <a:gd name="connsiteX8" fmla="*/ 585437 w 1251938"/>
                <a:gd name="connsiteY8" fmla="*/ 756734 h 1260303"/>
                <a:gd name="connsiteX9" fmla="*/ 54788 w 1251938"/>
                <a:gd name="connsiteY9" fmla="*/ 756734 h 1260303"/>
                <a:gd name="connsiteX10" fmla="*/ 0 w 1251938"/>
                <a:gd name="connsiteY10" fmla="*/ 701946 h 1260303"/>
                <a:gd name="connsiteX11" fmla="*/ 0 w 1251938"/>
                <a:gd name="connsiteY11" fmla="*/ 54788 h 1260303"/>
                <a:gd name="connsiteX12" fmla="*/ 54788 w 1251938"/>
                <a:gd name="connsiteY12" fmla="*/ 0 h 12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38" h="1260303">
                  <a:moveTo>
                    <a:pt x="54788" y="0"/>
                  </a:moveTo>
                  <a:lnTo>
                    <a:pt x="1197150" y="0"/>
                  </a:lnTo>
                  <a:cubicBezTo>
                    <a:pt x="1227409" y="0"/>
                    <a:pt x="1251938" y="24529"/>
                    <a:pt x="1251938" y="54788"/>
                  </a:cubicBezTo>
                  <a:lnTo>
                    <a:pt x="1251938" y="701946"/>
                  </a:lnTo>
                  <a:cubicBezTo>
                    <a:pt x="1251938" y="732205"/>
                    <a:pt x="1227409" y="756734"/>
                    <a:pt x="1197150" y="756734"/>
                  </a:cubicBezTo>
                  <a:lnTo>
                    <a:pt x="666501" y="756734"/>
                  </a:lnTo>
                  <a:lnTo>
                    <a:pt x="666501" y="1260303"/>
                  </a:lnTo>
                  <a:lnTo>
                    <a:pt x="585437" y="1260303"/>
                  </a:lnTo>
                  <a:lnTo>
                    <a:pt x="585437" y="756734"/>
                  </a:lnTo>
                  <a:lnTo>
                    <a:pt x="54788" y="756734"/>
                  </a:lnTo>
                  <a:cubicBezTo>
                    <a:pt x="24529" y="756734"/>
                    <a:pt x="0" y="732205"/>
                    <a:pt x="0" y="701946"/>
                  </a:cubicBezTo>
                  <a:lnTo>
                    <a:pt x="0" y="54788"/>
                  </a:lnTo>
                  <a:cubicBezTo>
                    <a:pt x="0" y="24529"/>
                    <a:pt x="24529" y="0"/>
                    <a:pt x="54788" y="0"/>
                  </a:cubicBezTo>
                  <a:close/>
                </a:path>
              </a:pathLst>
            </a:custGeom>
            <a:solidFill>
              <a:schemeClr val="bg1"/>
            </a:solidFill>
            <a:ln w="25400">
              <a:solidFill>
                <a:srgbClr val="06C7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46" name="テキスト ボックス 45">
              <a:extLst>
                <a:ext uri="{FF2B5EF4-FFF2-40B4-BE49-F238E27FC236}">
                  <a16:creationId xmlns:a16="http://schemas.microsoft.com/office/drawing/2014/main" id="{6EA59B37-51EC-8A1C-DA4B-C5B65E021956}"/>
                </a:ext>
              </a:extLst>
            </p:cNvPr>
            <p:cNvSpPr txBox="1"/>
            <p:nvPr/>
          </p:nvSpPr>
          <p:spPr>
            <a:xfrm>
              <a:off x="9197038" y="6883952"/>
              <a:ext cx="1192264" cy="892447"/>
            </a:xfrm>
            <a:prstGeom prst="rect">
              <a:avLst/>
            </a:prstGeom>
            <a:noFill/>
          </p:spPr>
          <p:txBody>
            <a:bodyPr wrap="square" rtlCol="0">
              <a:spAutoFit/>
            </a:bodyPr>
            <a:lstStyle/>
            <a:p>
              <a:pPr algn="ctr">
                <a:lnSpc>
                  <a:spcPct val="120000"/>
                </a:lnSpc>
              </a:pPr>
              <a:r>
                <a:rPr lang="ja-JP" altLang="en-US" sz="1400" b="1">
                  <a:solidFill>
                    <a:srgbClr val="06C755"/>
                  </a:solidFill>
                  <a:latin typeface="LINE Seed JP_OTF ExtraBold" panose="02020500000000000000" pitchFamily="18" charset="-128"/>
                  <a:ea typeface="LINE Seed JP_OTF ExtraBold" panose="02020500000000000000" pitchFamily="18" charset="-128"/>
                </a:rPr>
                <a:t>売上の方が高い</a:t>
              </a:r>
              <a:endParaRPr lang="en-US" altLang="ja-JP" sz="1400" b="1" dirty="0">
                <a:solidFill>
                  <a:srgbClr val="06C755"/>
                </a:solidFill>
                <a:latin typeface="LINE Seed JP_OTF ExtraBold" panose="02020500000000000000" pitchFamily="18" charset="-128"/>
                <a:ea typeface="LINE Seed JP_OTF ExtraBold" panose="02020500000000000000" pitchFamily="18" charset="-128"/>
              </a:endParaRPr>
            </a:p>
            <a:p>
              <a:pPr algn="ctr">
                <a:lnSpc>
                  <a:spcPct val="120000"/>
                </a:lnSpc>
              </a:pPr>
              <a:endParaRPr kumimoji="1" lang="ja-JP" altLang="en-US" sz="1200" b="1" dirty="0">
                <a:solidFill>
                  <a:srgbClr val="06C755"/>
                </a:solidFill>
                <a:latin typeface="LINE Seed JP_OTF ExtraBold" panose="02020500000000000000" pitchFamily="18" charset="-128"/>
                <a:ea typeface="LINE Seed JP_OTF ExtraBold" panose="02020500000000000000" pitchFamily="18" charset="-128"/>
                <a:cs typeface="Arial" panose="020B0604020202020204" pitchFamily="34" charset="0"/>
              </a:endParaRPr>
            </a:p>
          </p:txBody>
        </p:sp>
        <p:pic>
          <p:nvPicPr>
            <p:cNvPr id="53" name="グラフィックス 52">
              <a:extLst>
                <a:ext uri="{FF2B5EF4-FFF2-40B4-BE49-F238E27FC236}">
                  <a16:creationId xmlns:a16="http://schemas.microsoft.com/office/drawing/2014/main" id="{CDC41A29-7D36-73DC-CDB7-E8FC71C77D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3446" y="6577681"/>
              <a:ext cx="353206" cy="353205"/>
            </a:xfrm>
            <a:prstGeom prst="rect">
              <a:avLst/>
            </a:prstGeom>
          </p:spPr>
        </p:pic>
      </p:grpSp>
      <p:sp>
        <p:nvSpPr>
          <p:cNvPr id="48" name="Google Shape;267;p32">
            <a:extLst>
              <a:ext uri="{FF2B5EF4-FFF2-40B4-BE49-F238E27FC236}">
                <a16:creationId xmlns:a16="http://schemas.microsoft.com/office/drawing/2014/main" id="{25B05D07-B532-D5BA-19D9-61F57A3C29C3}"/>
              </a:ext>
            </a:extLst>
          </p:cNvPr>
          <p:cNvSpPr/>
          <p:nvPr/>
        </p:nvSpPr>
        <p:spPr>
          <a:xfrm>
            <a:off x="9538148" y="150284"/>
            <a:ext cx="2488200" cy="432900"/>
          </a:xfrm>
          <a:prstGeom prst="roundRect">
            <a:avLst>
              <a:gd name="adj" fmla="val 16667"/>
            </a:avLst>
          </a:prstGeom>
          <a:solidFill>
            <a:srgbClr val="F03748"/>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 altLang="en-US" sz="1400" i="0" u="none" strike="noStrike" kern="0" cap="none" spc="0" normalizeH="0" baseline="0" noProof="0" dirty="0">
                <a:ln>
                  <a:noFill/>
                </a:ln>
                <a:solidFill>
                  <a:srgbClr val="FFFFFF"/>
                </a:solidFill>
                <a:effectLst/>
                <a:uLnTx/>
                <a:uFillTx/>
                <a:latin typeface="+mn-ea"/>
                <a:cs typeface="M PLUS 1p"/>
                <a:sym typeface="M PLUS 1p"/>
              </a:rPr>
              <a:t>担当者向けスライド</a:t>
            </a:r>
            <a:endParaRPr kumimoji="0" sz="1400" i="0" u="none" strike="noStrike" kern="0" cap="none" spc="0" normalizeH="0" baseline="0" noProof="0" dirty="0">
              <a:ln>
                <a:noFill/>
              </a:ln>
              <a:solidFill>
                <a:srgbClr val="FFFFFF"/>
              </a:solidFill>
              <a:effectLst/>
              <a:uLnTx/>
              <a:uFillTx/>
              <a:latin typeface="+mn-ea"/>
              <a:cs typeface="M PLUS 1p"/>
              <a:sym typeface="M PLUS 1p"/>
            </a:endParaRPr>
          </a:p>
        </p:txBody>
      </p:sp>
    </p:spTree>
    <p:extLst>
      <p:ext uri="{BB962C8B-B14F-4D97-AF65-F5344CB8AC3E}">
        <p14:creationId xmlns:p14="http://schemas.microsoft.com/office/powerpoint/2010/main" val="2321862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en" altLang="ja-JP" dirty="0"/>
              <a:t>LINE</a:t>
            </a:r>
            <a:r>
              <a:rPr lang="ja-JP" altLang="en-US"/>
              <a:t>公式アカウント 売上シミュレーター（店舗向け）</a:t>
            </a:r>
            <a:br>
              <a:rPr lang="ja-JP" altLang="en-US" sz="10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br>
            <a:br>
              <a:rPr lang="ja-JP" altLang="en-US" sz="1000" b="1">
                <a:solidFill>
                  <a:schemeClr val="tx1">
                    <a:lumMod val="85000"/>
                    <a:lumOff val="15000"/>
                  </a:schemeClr>
                </a:solidFill>
                <a:latin typeface="LINE Seed JP_OTF Bold" panose="02020500000000000000" pitchFamily="18" charset="-128"/>
                <a:ea typeface="LINE Seed JP_OTF Bold" panose="02020500000000000000" pitchFamily="18" charset="-128"/>
              </a:rPr>
            </a:br>
            <a:br>
              <a:rPr lang="ja-JP" altLang="en-US" sz="10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br>
            <a:br>
              <a:rPr lang="ja-JP" altLang="en-US" dirty="0"/>
            </a:br>
            <a:endParaRPr kumimoji="1" lang="ja-JP" altLang="en-US" dirty="0"/>
          </a:p>
        </p:txBody>
      </p:sp>
      <p:sp>
        <p:nvSpPr>
          <p:cNvPr id="45" name="テキスト プレースホルダー 44">
            <a:extLst>
              <a:ext uri="{FF2B5EF4-FFF2-40B4-BE49-F238E27FC236}">
                <a16:creationId xmlns:a16="http://schemas.microsoft.com/office/drawing/2014/main" id="{58112BDC-40EB-5A15-4AF2-2D3267FA1D84}"/>
              </a:ext>
            </a:extLst>
          </p:cNvPr>
          <p:cNvSpPr>
            <a:spLocks noGrp="1"/>
          </p:cNvSpPr>
          <p:nvPr>
            <p:ph type="body" sz="quarter" idx="10"/>
          </p:nvPr>
        </p:nvSpPr>
        <p:spPr/>
        <p:txBody>
          <a:bodyPr/>
          <a:lstStyle/>
          <a:p>
            <a:r>
              <a:rPr lang="en-US" altLang="ja-JP" dirty="0"/>
              <a:t>LINE</a:t>
            </a:r>
            <a:r>
              <a:rPr lang="ja-JP" altLang="en-US"/>
              <a:t>ヤフーの法人向けポータルサイト上の「売上シミュレーター」でも、お店に合った価格プランを把握することができます。</a:t>
            </a:r>
          </a:p>
        </p:txBody>
      </p:sp>
      <p:pic>
        <p:nvPicPr>
          <p:cNvPr id="2" name="図 1" descr="テキスト&#10;&#10;低い精度で自動的に生成された説明">
            <a:extLst>
              <a:ext uri="{FF2B5EF4-FFF2-40B4-BE49-F238E27FC236}">
                <a16:creationId xmlns:a16="http://schemas.microsoft.com/office/drawing/2014/main" id="{9B0B49B0-2F6C-7222-F81C-252D530ECA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6310" y="1648073"/>
            <a:ext cx="4895587" cy="4529169"/>
          </a:xfrm>
          <a:prstGeom prst="rect">
            <a:avLst/>
          </a:prstGeom>
          <a:ln w="3175">
            <a:solidFill>
              <a:schemeClr val="bg2">
                <a:lumMod val="90000"/>
              </a:schemeClr>
            </a:solidFill>
          </a:ln>
        </p:spPr>
      </p:pic>
      <p:sp>
        <p:nvSpPr>
          <p:cNvPr id="3" name="テキスト ボックス 2">
            <a:extLst>
              <a:ext uri="{FF2B5EF4-FFF2-40B4-BE49-F238E27FC236}">
                <a16:creationId xmlns:a16="http://schemas.microsoft.com/office/drawing/2014/main" id="{68A9C743-82DD-1CE9-7D44-1B653F37CD1F}"/>
              </a:ext>
            </a:extLst>
          </p:cNvPr>
          <p:cNvSpPr txBox="1"/>
          <p:nvPr/>
        </p:nvSpPr>
        <p:spPr>
          <a:xfrm>
            <a:off x="2552391" y="6309228"/>
            <a:ext cx="8385787" cy="307777"/>
          </a:xfrm>
          <a:prstGeom prst="rect">
            <a:avLst/>
          </a:prstGeom>
          <a:noFill/>
        </p:spPr>
        <p:txBody>
          <a:bodyPr wrap="square">
            <a:spAutoFit/>
          </a:bodyPr>
          <a:lstStyle/>
          <a:p>
            <a:r>
              <a:rPr lang="en-US" altLang="ja-JP" sz="1400" b="0" i="0" u="none" strike="noStrike" dirty="0">
                <a:solidFill>
                  <a:srgbClr val="7F7F7F"/>
                </a:solidFill>
                <a:effectLst/>
                <a:latin typeface="+mn-ea"/>
              </a:rPr>
              <a:t>※LINE</a:t>
            </a:r>
            <a:r>
              <a:rPr lang="ja-JP" altLang="en-US" sz="1400" b="0" i="0" u="none" strike="noStrike">
                <a:solidFill>
                  <a:srgbClr val="7F7F7F"/>
                </a:solidFill>
                <a:effectLst/>
                <a:latin typeface="+mn-ea"/>
              </a:rPr>
              <a:t>公式アカウント売上シミュレーターはこちら：</a:t>
            </a:r>
            <a:r>
              <a:rPr lang="en-US" altLang="ja-JP" sz="1400" b="0" i="0" u="none" strike="noStrike" dirty="0">
                <a:solidFill>
                  <a:srgbClr val="7F7F7F"/>
                </a:solidFill>
                <a:effectLst/>
                <a:latin typeface="+mn-ea"/>
                <a:hlinkClick r:id="rId4"/>
              </a:rPr>
              <a:t>https://lin.ee/kydB9eo5/cmpn</a:t>
            </a:r>
            <a:endParaRPr lang="en-US" altLang="ja-JP" sz="1400" b="0" i="0" u="none" strike="noStrike" dirty="0">
              <a:solidFill>
                <a:srgbClr val="7F7F7F"/>
              </a:solidFill>
              <a:effectLst/>
              <a:latin typeface="+mn-ea"/>
            </a:endParaRPr>
          </a:p>
        </p:txBody>
      </p:sp>
      <p:sp>
        <p:nvSpPr>
          <p:cNvPr id="4" name="円/楕円 3">
            <a:extLst>
              <a:ext uri="{FF2B5EF4-FFF2-40B4-BE49-F238E27FC236}">
                <a16:creationId xmlns:a16="http://schemas.microsoft.com/office/drawing/2014/main" id="{2705B627-EC4A-B30E-2CD3-8B403D086838}"/>
              </a:ext>
            </a:extLst>
          </p:cNvPr>
          <p:cNvSpPr/>
          <p:nvPr/>
        </p:nvSpPr>
        <p:spPr>
          <a:xfrm>
            <a:off x="10001584" y="1383503"/>
            <a:ext cx="1614668" cy="1614668"/>
          </a:xfrm>
          <a:prstGeom prst="ellipse">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44000" rtlCol="0" anchor="ctr"/>
          <a:lstStyle/>
          <a:p>
            <a:pPr algn="ctr"/>
            <a:r>
              <a:rPr kumimoji="1" lang="ja-JP" altLang="en-US" sz="2000" b="1">
                <a:solidFill>
                  <a:schemeClr val="bg1"/>
                </a:solidFill>
                <a:latin typeface="LINE Seed JP_OTF Bold" panose="02020500000000000000" pitchFamily="18" charset="-128"/>
                <a:ea typeface="LINE Seed JP_OTF Bold" panose="02020500000000000000" pitchFamily="18" charset="-128"/>
              </a:rPr>
              <a:t>簡単に</a:t>
            </a:r>
            <a:endParaRPr kumimoji="1" lang="en-US" altLang="ja-JP" sz="2000" b="1" dirty="0">
              <a:solidFill>
                <a:schemeClr val="bg1"/>
              </a:solidFill>
              <a:latin typeface="LINE Seed JP_OTF Bold" panose="02020500000000000000" pitchFamily="18" charset="-128"/>
              <a:ea typeface="LINE Seed JP_OTF Bold" panose="02020500000000000000" pitchFamily="18" charset="-128"/>
            </a:endParaRPr>
          </a:p>
          <a:p>
            <a:pPr algn="ctr"/>
            <a:r>
              <a:rPr kumimoji="1" lang="ja-JP" altLang="en-US" sz="3200" b="1">
                <a:solidFill>
                  <a:schemeClr val="bg1"/>
                </a:solidFill>
                <a:latin typeface="LINE Seed JP_OTF Bold" panose="02020500000000000000" pitchFamily="18" charset="-128"/>
                <a:ea typeface="LINE Seed JP_OTF Bold" panose="02020500000000000000" pitchFamily="18" charset="-128"/>
              </a:rPr>
              <a:t>試算</a:t>
            </a:r>
            <a:endParaRPr kumimoji="1" lang="ja-JP" altLang="en-US" sz="3200" b="1" dirty="0">
              <a:solidFill>
                <a:schemeClr val="bg1"/>
              </a:solidFill>
              <a:latin typeface="LINE Seed JP_OTF Bold" panose="02020500000000000000" pitchFamily="18" charset="-128"/>
              <a:ea typeface="LINE Seed JP_OTF Bold" panose="02020500000000000000" pitchFamily="18" charset="-128"/>
            </a:endParaRPr>
          </a:p>
        </p:txBody>
      </p:sp>
      <p:pic>
        <p:nvPicPr>
          <p:cNvPr id="5" name="図 4" descr="グラフィカル ユーザー インターフェイス&#10;&#10;自動的に生成された説明">
            <a:extLst>
              <a:ext uri="{FF2B5EF4-FFF2-40B4-BE49-F238E27FC236}">
                <a16:creationId xmlns:a16="http://schemas.microsoft.com/office/drawing/2014/main" id="{BDE39283-863F-08B2-A67E-3A852378D0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374" y="1648073"/>
            <a:ext cx="3930034" cy="4489999"/>
          </a:xfrm>
          <a:prstGeom prst="rect">
            <a:avLst/>
          </a:prstGeom>
          <a:ln w="15875">
            <a:solidFill>
              <a:schemeClr val="bg2">
                <a:lumMod val="90000"/>
              </a:schemeClr>
            </a:solidFill>
          </a:ln>
          <a:effectLst>
            <a:outerShdw blurRad="381000" dist="38100" dir="2700000" algn="tl" rotWithShape="0">
              <a:prstClr val="black">
                <a:alpha val="5000"/>
              </a:prstClr>
            </a:outerShdw>
          </a:effectLst>
        </p:spPr>
      </p:pic>
      <p:grpSp>
        <p:nvGrpSpPr>
          <p:cNvPr id="6" name="グループ化 5">
            <a:extLst>
              <a:ext uri="{FF2B5EF4-FFF2-40B4-BE49-F238E27FC236}">
                <a16:creationId xmlns:a16="http://schemas.microsoft.com/office/drawing/2014/main" id="{9C8EDE1E-4BE1-D6F4-C354-805AA176F982}"/>
              </a:ext>
            </a:extLst>
          </p:cNvPr>
          <p:cNvGrpSpPr/>
          <p:nvPr/>
        </p:nvGrpSpPr>
        <p:grpSpPr>
          <a:xfrm>
            <a:off x="9046643" y="3740855"/>
            <a:ext cx="2975940" cy="2975940"/>
            <a:chOff x="9046643" y="3740855"/>
            <a:chExt cx="2975940" cy="2975940"/>
          </a:xfrm>
        </p:grpSpPr>
        <p:sp>
          <p:nvSpPr>
            <p:cNvPr id="8" name="円/楕円 7">
              <a:extLst>
                <a:ext uri="{FF2B5EF4-FFF2-40B4-BE49-F238E27FC236}">
                  <a16:creationId xmlns:a16="http://schemas.microsoft.com/office/drawing/2014/main" id="{7304982C-C57F-6E84-9C18-21B35BF9DDE1}"/>
                </a:ext>
              </a:extLst>
            </p:cNvPr>
            <p:cNvSpPr/>
            <p:nvPr/>
          </p:nvSpPr>
          <p:spPr>
            <a:xfrm>
              <a:off x="9046643" y="3740855"/>
              <a:ext cx="2975940" cy="2975940"/>
            </a:xfrm>
            <a:prstGeom prst="ellipse">
              <a:avLst/>
            </a:prstGeom>
            <a:solidFill>
              <a:schemeClr val="bg1"/>
            </a:solidFill>
            <a:ln w="28575">
              <a:solidFill>
                <a:srgbClr val="06C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テキスト ボックス 8">
              <a:extLst>
                <a:ext uri="{FF2B5EF4-FFF2-40B4-BE49-F238E27FC236}">
                  <a16:creationId xmlns:a16="http://schemas.microsoft.com/office/drawing/2014/main" id="{E7B0205E-95CD-C6EA-CCD6-E1EB73E2C2AA}"/>
                </a:ext>
              </a:extLst>
            </p:cNvPr>
            <p:cNvSpPr txBox="1"/>
            <p:nvPr/>
          </p:nvSpPr>
          <p:spPr>
            <a:xfrm>
              <a:off x="9170971" y="4275115"/>
              <a:ext cx="2727283" cy="369332"/>
            </a:xfrm>
            <a:prstGeom prst="rect">
              <a:avLst/>
            </a:prstGeom>
            <a:noFill/>
          </p:spPr>
          <p:txBody>
            <a:bodyPr wrap="square">
              <a:spAutoFit/>
            </a:bodyPr>
            <a:lstStyle/>
            <a:p>
              <a:pPr algn="ctr"/>
              <a:r>
                <a:rPr lang="ja-JP" altLang="en-US" b="1" i="0">
                  <a:solidFill>
                    <a:schemeClr val="tx1">
                      <a:lumMod val="75000"/>
                      <a:lumOff val="25000"/>
                    </a:schemeClr>
                  </a:solidFill>
                  <a:effectLst/>
                  <a:latin typeface="LINE Seed JP_OTF Regular" panose="02020500000000000000" pitchFamily="18" charset="-128"/>
                  <a:ea typeface="LINE Seed JP_OTF Regular" panose="02020500000000000000" pitchFamily="18" charset="-128"/>
                </a:rPr>
                <a:t>＼詳細はこちら／</a:t>
              </a:r>
              <a:endParaRPr lang="ja-JP" altLang="en-US" b="1">
                <a:solidFill>
                  <a:schemeClr val="tx1">
                    <a:lumMod val="75000"/>
                    <a:lumOff val="25000"/>
                  </a:schemeClr>
                </a:solidFill>
              </a:endParaRPr>
            </a:p>
          </p:txBody>
        </p:sp>
      </p:grpSp>
      <p:pic>
        <p:nvPicPr>
          <p:cNvPr id="10" name="Picture 4">
            <a:extLst>
              <a:ext uri="{FF2B5EF4-FFF2-40B4-BE49-F238E27FC236}">
                <a16:creationId xmlns:a16="http://schemas.microsoft.com/office/drawing/2014/main" id="{2676CD81-3FDC-2BE0-A1C5-CB96625020B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36556" y="4575675"/>
            <a:ext cx="1796111" cy="1780074"/>
          </a:xfrm>
          <a:prstGeom prst="rect">
            <a:avLst/>
          </a:prstGeom>
          <a:noFill/>
          <a:extLst>
            <a:ext uri="{909E8E84-426E-40DD-AFC4-6F175D3DCCD1}">
              <a14:hiddenFill xmlns:a14="http://schemas.microsoft.com/office/drawing/2010/main">
                <a:solidFill>
                  <a:srgbClr val="FFFFFF"/>
                </a:solidFill>
              </a14:hiddenFill>
            </a:ext>
          </a:extLst>
        </p:spPr>
      </p:pic>
      <p:sp>
        <p:nvSpPr>
          <p:cNvPr id="11" name="三角形 10">
            <a:extLst>
              <a:ext uri="{FF2B5EF4-FFF2-40B4-BE49-F238E27FC236}">
                <a16:creationId xmlns:a16="http://schemas.microsoft.com/office/drawing/2014/main" id="{C329097B-CAFD-C1D9-5EA0-693A909ECEBA}"/>
              </a:ext>
            </a:extLst>
          </p:cNvPr>
          <p:cNvSpPr/>
          <p:nvPr/>
        </p:nvSpPr>
        <p:spPr>
          <a:xfrm rot="5400000">
            <a:off x="4439406" y="3512255"/>
            <a:ext cx="1489467" cy="457199"/>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Google Shape;267;p32">
            <a:extLst>
              <a:ext uri="{FF2B5EF4-FFF2-40B4-BE49-F238E27FC236}">
                <a16:creationId xmlns:a16="http://schemas.microsoft.com/office/drawing/2014/main" id="{901776F1-4209-5142-D014-FD106B9A2119}"/>
              </a:ext>
            </a:extLst>
          </p:cNvPr>
          <p:cNvSpPr/>
          <p:nvPr/>
        </p:nvSpPr>
        <p:spPr>
          <a:xfrm>
            <a:off x="9538148" y="150284"/>
            <a:ext cx="2488200" cy="432900"/>
          </a:xfrm>
          <a:prstGeom prst="roundRect">
            <a:avLst>
              <a:gd name="adj" fmla="val 16667"/>
            </a:avLst>
          </a:prstGeom>
          <a:solidFill>
            <a:srgbClr val="F03748"/>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 altLang="en-US" sz="1400" i="0" u="none" strike="noStrike" kern="0" cap="none" spc="0" normalizeH="0" baseline="0" noProof="0" dirty="0">
                <a:ln>
                  <a:noFill/>
                </a:ln>
                <a:solidFill>
                  <a:srgbClr val="FFFFFF"/>
                </a:solidFill>
                <a:effectLst/>
                <a:uLnTx/>
                <a:uFillTx/>
                <a:latin typeface="+mn-ea"/>
                <a:cs typeface="M PLUS 1p"/>
                <a:sym typeface="M PLUS 1p"/>
              </a:rPr>
              <a:t>担当者向けスライド</a:t>
            </a:r>
            <a:endParaRPr kumimoji="0" sz="1400" i="0" u="none" strike="noStrike" kern="0" cap="none" spc="0" normalizeH="0" baseline="0" noProof="0" dirty="0">
              <a:ln>
                <a:noFill/>
              </a:ln>
              <a:solidFill>
                <a:srgbClr val="FFFFFF"/>
              </a:solidFill>
              <a:effectLst/>
              <a:uLnTx/>
              <a:uFillTx/>
              <a:latin typeface="+mn-ea"/>
              <a:cs typeface="M PLUS 1p"/>
              <a:sym typeface="M PLUS 1p"/>
            </a:endParaRPr>
          </a:p>
        </p:txBody>
      </p:sp>
    </p:spTree>
    <p:extLst>
      <p:ext uri="{BB962C8B-B14F-4D97-AF65-F5344CB8AC3E}">
        <p14:creationId xmlns:p14="http://schemas.microsoft.com/office/powerpoint/2010/main" val="597103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タイトル 6">
            <a:extLst>
              <a:ext uri="{FF2B5EF4-FFF2-40B4-BE49-F238E27FC236}">
                <a16:creationId xmlns:a16="http://schemas.microsoft.com/office/drawing/2014/main" id="{EA440203-1FE1-72F2-9608-2A77DD8A4537}"/>
              </a:ext>
            </a:extLst>
          </p:cNvPr>
          <p:cNvSpPr>
            <a:spLocks noGrp="1"/>
          </p:cNvSpPr>
          <p:nvPr>
            <p:ph type="ctrTitle"/>
          </p:nvPr>
        </p:nvSpPr>
        <p:spPr>
          <a:xfrm>
            <a:off x="587376" y="583184"/>
            <a:ext cx="11014607" cy="564262"/>
          </a:xfrm>
        </p:spPr>
        <p:txBody>
          <a:bodyPr/>
          <a:lstStyle/>
          <a:p>
            <a:r>
              <a:rPr lang="ja-JP" altLang="en-US"/>
              <a:t>対応プランと売上シミュレーション</a:t>
            </a:r>
            <a:br>
              <a:rPr lang="ja-JP" altLang="en-US" sz="1000" b="1">
                <a:solidFill>
                  <a:schemeClr val="tx1">
                    <a:lumMod val="85000"/>
                    <a:lumOff val="15000"/>
                  </a:schemeClr>
                </a:solidFill>
                <a:latin typeface="LINE Seed JP_OTF Bold" panose="02020500000000000000" pitchFamily="18" charset="-128"/>
                <a:ea typeface="LINE Seed JP_OTF Bold" panose="02020500000000000000" pitchFamily="18" charset="-128"/>
              </a:rPr>
            </a:br>
            <a:br>
              <a:rPr lang="ja-JP" altLang="en-US" sz="10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br>
            <a:br>
              <a:rPr lang="ja-JP" altLang="en-US" dirty="0"/>
            </a:br>
            <a:endParaRPr kumimoji="1" lang="ja-JP" altLang="en-US" dirty="0"/>
          </a:p>
        </p:txBody>
      </p:sp>
      <p:sp>
        <p:nvSpPr>
          <p:cNvPr id="110" name="角丸四角形 109">
            <a:extLst>
              <a:ext uri="{FF2B5EF4-FFF2-40B4-BE49-F238E27FC236}">
                <a16:creationId xmlns:a16="http://schemas.microsoft.com/office/drawing/2014/main" id="{58B17B6E-8587-C5A3-239D-86F4C03161EC}"/>
              </a:ext>
            </a:extLst>
          </p:cNvPr>
          <p:cNvSpPr/>
          <p:nvPr/>
        </p:nvSpPr>
        <p:spPr>
          <a:xfrm>
            <a:off x="313978" y="1725022"/>
            <a:ext cx="1562544" cy="1366129"/>
          </a:xfrm>
          <a:prstGeom prst="roundRect">
            <a:avLst>
              <a:gd name="adj" fmla="val 3939"/>
            </a:avLst>
          </a:prstGeom>
          <a:solidFill>
            <a:srgbClr val="06C75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a:solidFill>
                  <a:schemeClr val="tx1"/>
                </a:solidFill>
                <a:latin typeface="LINE Seed JP_OTF Bold" panose="02020500000000000000" pitchFamily="18" charset="-128"/>
                <a:ea typeface="LINE Seed JP_OTF Bold" panose="02020500000000000000" pitchFamily="18" charset="-128"/>
              </a:rPr>
              <a:t>メッセージを配信する</a:t>
            </a:r>
            <a:br>
              <a:rPr kumimoji="1" lang="en-US" altLang="ja-JP" sz="2000" b="1" dirty="0">
                <a:solidFill>
                  <a:schemeClr val="tx1"/>
                </a:solidFill>
                <a:latin typeface="LINE Seed JP_OTF Bold" panose="02020500000000000000" pitchFamily="18" charset="-128"/>
                <a:ea typeface="LINE Seed JP_OTF Bold" panose="02020500000000000000" pitchFamily="18" charset="-128"/>
              </a:rPr>
            </a:br>
            <a:r>
              <a:rPr kumimoji="1" lang="ja-JP" altLang="en-US" sz="2400" b="1">
                <a:solidFill>
                  <a:schemeClr val="tx1"/>
                </a:solidFill>
                <a:latin typeface="LINE Seed JP_OTF Bold" panose="02020500000000000000" pitchFamily="18" charset="-128"/>
                <a:ea typeface="LINE Seed JP_OTF Bold" panose="02020500000000000000" pitchFamily="18" charset="-128"/>
              </a:rPr>
              <a:t>友だち数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11" name="角丸四角形 110">
            <a:extLst>
              <a:ext uri="{FF2B5EF4-FFF2-40B4-BE49-F238E27FC236}">
                <a16:creationId xmlns:a16="http://schemas.microsoft.com/office/drawing/2014/main" id="{3114C90C-EF81-DAC8-30F9-2EB705D5DC5F}"/>
              </a:ext>
            </a:extLst>
          </p:cNvPr>
          <p:cNvSpPr/>
          <p:nvPr/>
        </p:nvSpPr>
        <p:spPr>
          <a:xfrm>
            <a:off x="9438832" y="1725019"/>
            <a:ext cx="2591936" cy="1366129"/>
          </a:xfrm>
          <a:prstGeom prst="roundRect">
            <a:avLst>
              <a:gd name="adj" fmla="val 408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ja-JP" b="1" dirty="0">
                <a:solidFill>
                  <a:schemeClr val="bg1"/>
                </a:solidFill>
                <a:latin typeface="LINE Seed JP_OTF Bold" panose="02020500000000000000" pitchFamily="18" charset="-128"/>
                <a:ea typeface="LINE Seed JP_OTF Bold" panose="02020500000000000000" pitchFamily="18" charset="-128"/>
              </a:rPr>
              <a:t>LINE</a:t>
            </a:r>
            <a:r>
              <a:rPr lang="ja-JP" altLang="en-US" b="1">
                <a:solidFill>
                  <a:schemeClr val="bg1"/>
                </a:solidFill>
                <a:latin typeface="LINE Seed JP_OTF Bold" panose="02020500000000000000" pitchFamily="18" charset="-128"/>
                <a:ea typeface="LINE Seed JP_OTF Bold" panose="02020500000000000000" pitchFamily="18" charset="-128"/>
              </a:rPr>
              <a:t>公式アカウント</a:t>
            </a:r>
            <a:br>
              <a:rPr lang="en-US" altLang="ja-JP" sz="2000" b="1" dirty="0">
                <a:solidFill>
                  <a:schemeClr val="bg1"/>
                </a:solidFill>
                <a:latin typeface="LINE Seed JP_OTF Bold" panose="02020500000000000000" pitchFamily="18" charset="-128"/>
                <a:ea typeface="LINE Seed JP_OTF Bold" panose="02020500000000000000" pitchFamily="18" charset="-128"/>
              </a:rPr>
            </a:br>
            <a:r>
              <a:rPr lang="ja-JP" altLang="en-US" sz="2000" b="1">
                <a:solidFill>
                  <a:schemeClr val="bg1"/>
                </a:solidFill>
                <a:latin typeface="LINE Seed JP_OTF Bold" panose="02020500000000000000" pitchFamily="18" charset="-128"/>
                <a:ea typeface="LINE Seed JP_OTF Bold" panose="02020500000000000000" pitchFamily="18" charset="-128"/>
              </a:rPr>
              <a:t>メッセージ</a:t>
            </a:r>
            <a:br>
              <a:rPr lang="en-US" altLang="ja-JP" sz="2000" b="1" dirty="0">
                <a:solidFill>
                  <a:schemeClr val="bg1"/>
                </a:solidFill>
                <a:latin typeface="LINE Seed JP_OTF Bold" panose="02020500000000000000" pitchFamily="18" charset="-128"/>
                <a:ea typeface="LINE Seed JP_OTF Bold" panose="02020500000000000000" pitchFamily="18" charset="-128"/>
              </a:rPr>
            </a:br>
            <a:r>
              <a:rPr lang="ja-JP" altLang="en-US" sz="2000" b="1">
                <a:solidFill>
                  <a:schemeClr val="bg1"/>
                </a:solidFill>
                <a:latin typeface="LINE Seed JP_OTF Bold" panose="02020500000000000000" pitchFamily="18" charset="-128"/>
                <a:ea typeface="LINE Seed JP_OTF Bold" panose="02020500000000000000" pitchFamily="18" charset="-128"/>
              </a:rPr>
              <a:t>配信経由の売上</a:t>
            </a:r>
            <a:endParaRPr kumimoji="1"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sp>
        <p:nvSpPr>
          <p:cNvPr id="112" name="テキスト ボックス 111">
            <a:extLst>
              <a:ext uri="{FF2B5EF4-FFF2-40B4-BE49-F238E27FC236}">
                <a16:creationId xmlns:a16="http://schemas.microsoft.com/office/drawing/2014/main" id="{B7C05FA2-D635-7C91-208D-AAF0AD8EC96A}"/>
              </a:ext>
            </a:extLst>
          </p:cNvPr>
          <p:cNvSpPr txBox="1"/>
          <p:nvPr/>
        </p:nvSpPr>
        <p:spPr>
          <a:xfrm>
            <a:off x="1798503" y="2277588"/>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13" name="テキスト ボックス 112">
            <a:extLst>
              <a:ext uri="{FF2B5EF4-FFF2-40B4-BE49-F238E27FC236}">
                <a16:creationId xmlns:a16="http://schemas.microsoft.com/office/drawing/2014/main" id="{CE171BE6-9C66-6B1B-2C7F-EDCE813243C4}"/>
              </a:ext>
            </a:extLst>
          </p:cNvPr>
          <p:cNvSpPr txBox="1"/>
          <p:nvPr/>
        </p:nvSpPr>
        <p:spPr>
          <a:xfrm>
            <a:off x="3610093" y="2277588"/>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14" name="テキスト ボックス 113">
            <a:extLst>
              <a:ext uri="{FF2B5EF4-FFF2-40B4-BE49-F238E27FC236}">
                <a16:creationId xmlns:a16="http://schemas.microsoft.com/office/drawing/2014/main" id="{4F7DCB90-0F44-05DE-EC8C-FB4E5A845532}"/>
              </a:ext>
            </a:extLst>
          </p:cNvPr>
          <p:cNvSpPr txBox="1"/>
          <p:nvPr/>
        </p:nvSpPr>
        <p:spPr>
          <a:xfrm>
            <a:off x="7263004" y="2277588"/>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15" name="テキスト ボックス 114">
            <a:extLst>
              <a:ext uri="{FF2B5EF4-FFF2-40B4-BE49-F238E27FC236}">
                <a16:creationId xmlns:a16="http://schemas.microsoft.com/office/drawing/2014/main" id="{6B36D925-B86E-1062-59D4-E090BF42444C}"/>
              </a:ext>
            </a:extLst>
          </p:cNvPr>
          <p:cNvSpPr txBox="1"/>
          <p:nvPr/>
        </p:nvSpPr>
        <p:spPr>
          <a:xfrm>
            <a:off x="5421683" y="2277588"/>
            <a:ext cx="405083" cy="369332"/>
          </a:xfrm>
          <a:prstGeom prst="rect">
            <a:avLst/>
          </a:prstGeom>
          <a:noFill/>
        </p:spPr>
        <p:txBody>
          <a:bodyPr wrap="square" rtlCol="0">
            <a:spAutoFit/>
          </a:bodyPr>
          <a:lstStyle/>
          <a:p>
            <a:pPr algn="l"/>
            <a:r>
              <a:rPr kumimoji="1" lang="en-US" altLang="ja-JP"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16" name="テキスト ボックス 115">
            <a:extLst>
              <a:ext uri="{FF2B5EF4-FFF2-40B4-BE49-F238E27FC236}">
                <a16:creationId xmlns:a16="http://schemas.microsoft.com/office/drawing/2014/main" id="{A1B27F16-94DA-6A4A-F287-E854A55AC586}"/>
              </a:ext>
            </a:extLst>
          </p:cNvPr>
          <p:cNvSpPr txBox="1"/>
          <p:nvPr/>
        </p:nvSpPr>
        <p:spPr>
          <a:xfrm>
            <a:off x="9087895" y="2277588"/>
            <a:ext cx="405083" cy="369332"/>
          </a:xfrm>
          <a:prstGeom prst="rect">
            <a:avLst/>
          </a:prstGeom>
          <a:noFill/>
        </p:spPr>
        <p:txBody>
          <a:bodyPr wrap="square" rtlCol="0">
            <a:spAutoFit/>
          </a:bodyPr>
          <a:lstStyle/>
          <a:p>
            <a:pPr algn="l"/>
            <a:r>
              <a:rPr lang="ja-JP" altLang="en-US" b="1">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50000"/>
                  <a:lumOff val="50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17" name="角丸四角形 116">
            <a:extLst>
              <a:ext uri="{FF2B5EF4-FFF2-40B4-BE49-F238E27FC236}">
                <a16:creationId xmlns:a16="http://schemas.microsoft.com/office/drawing/2014/main" id="{B2DE634B-D3A3-F9B1-948A-E7C9EE687284}"/>
              </a:ext>
            </a:extLst>
          </p:cNvPr>
          <p:cNvSpPr/>
          <p:nvPr/>
        </p:nvSpPr>
        <p:spPr>
          <a:xfrm>
            <a:off x="2089438" y="1725022"/>
            <a:ext cx="1562544" cy="1366129"/>
          </a:xfrm>
          <a:prstGeom prst="roundRect">
            <a:avLst>
              <a:gd name="adj" fmla="val 3939"/>
            </a:avLst>
          </a:prstGeom>
          <a:solidFill>
            <a:srgbClr val="06C75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a:solidFill>
                  <a:schemeClr val="tx1"/>
                </a:solidFill>
                <a:latin typeface="LINE Seed JP_OTF Bold" panose="02020500000000000000" pitchFamily="18" charset="-128"/>
                <a:ea typeface="LINE Seed JP_OTF Bold" panose="02020500000000000000" pitchFamily="18" charset="-128"/>
              </a:rPr>
              <a:t>月に送る</a:t>
            </a:r>
            <a:br>
              <a:rPr kumimoji="1" lang="en-US" altLang="ja-JP" sz="2000" b="1" dirty="0">
                <a:solidFill>
                  <a:schemeClr val="tx1"/>
                </a:solidFill>
                <a:latin typeface="LINE Seed JP_OTF Bold" panose="02020500000000000000" pitchFamily="18" charset="-128"/>
                <a:ea typeface="LINE Seed JP_OTF Bold" panose="02020500000000000000" pitchFamily="18" charset="-128"/>
              </a:rPr>
            </a:br>
            <a:r>
              <a:rPr lang="ja-JP" altLang="en-US" sz="2400" b="1">
                <a:solidFill>
                  <a:schemeClr val="tx1"/>
                </a:solidFill>
                <a:latin typeface="LINE Seed JP_OTF Bold" panose="02020500000000000000" pitchFamily="18" charset="-128"/>
                <a:ea typeface="LINE Seed JP_OTF Bold" panose="02020500000000000000" pitchFamily="18" charset="-128"/>
              </a:rPr>
              <a:t>配信回数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18" name="角丸四角形 117">
            <a:extLst>
              <a:ext uri="{FF2B5EF4-FFF2-40B4-BE49-F238E27FC236}">
                <a16:creationId xmlns:a16="http://schemas.microsoft.com/office/drawing/2014/main" id="{E41A5CF8-0D79-FA83-ED12-3DCA1D411E56}"/>
              </a:ext>
            </a:extLst>
          </p:cNvPr>
          <p:cNvSpPr/>
          <p:nvPr/>
        </p:nvSpPr>
        <p:spPr>
          <a:xfrm>
            <a:off x="3937158" y="1725022"/>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メッセージを</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受信した人の</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利用率</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19" name="角丸四角形 118">
            <a:extLst>
              <a:ext uri="{FF2B5EF4-FFF2-40B4-BE49-F238E27FC236}">
                <a16:creationId xmlns:a16="http://schemas.microsoft.com/office/drawing/2014/main" id="{75BE93CC-6295-AC37-72C5-9151A564B911}"/>
              </a:ext>
            </a:extLst>
          </p:cNvPr>
          <p:cNvSpPr/>
          <p:nvPr/>
        </p:nvSpPr>
        <p:spPr>
          <a:xfrm>
            <a:off x="5765958" y="1725022"/>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平均</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利用人数</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20" name="角丸四角形 119">
            <a:extLst>
              <a:ext uri="{FF2B5EF4-FFF2-40B4-BE49-F238E27FC236}">
                <a16:creationId xmlns:a16="http://schemas.microsoft.com/office/drawing/2014/main" id="{322004DD-664C-37B9-35ED-22844FFD0598}"/>
              </a:ext>
            </a:extLst>
          </p:cNvPr>
          <p:cNvSpPr/>
          <p:nvPr/>
        </p:nvSpPr>
        <p:spPr>
          <a:xfrm>
            <a:off x="7610032" y="1725022"/>
            <a:ext cx="1562544" cy="1366129"/>
          </a:xfrm>
          <a:prstGeom prst="roundRect">
            <a:avLst>
              <a:gd name="adj" fmla="val 3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a:solidFill>
                  <a:schemeClr val="tx1"/>
                </a:solidFill>
                <a:latin typeface="LINE Seed JP_OTF Bold" panose="02020500000000000000" pitchFamily="18" charset="-128"/>
                <a:ea typeface="LINE Seed JP_OTF Bold" panose="02020500000000000000" pitchFamily="18" charset="-128"/>
              </a:rPr>
              <a:t>平均</a:t>
            </a:r>
            <a:endParaRPr kumimoji="1" lang="en-US" altLang="ja-JP" sz="1600" b="1" dirty="0">
              <a:solidFill>
                <a:schemeClr val="tx1"/>
              </a:solidFill>
              <a:latin typeface="LINE Seed JP_OTF Bold" panose="02020500000000000000" pitchFamily="18" charset="-128"/>
              <a:ea typeface="LINE Seed JP_OTF Bold" panose="02020500000000000000" pitchFamily="18" charset="-128"/>
            </a:endParaRPr>
          </a:p>
          <a:p>
            <a:pPr algn="ctr">
              <a:lnSpc>
                <a:spcPct val="110000"/>
              </a:lnSpc>
            </a:pPr>
            <a:r>
              <a:rPr lang="ja-JP" altLang="en-US" sz="2400" b="1">
                <a:solidFill>
                  <a:schemeClr val="tx1"/>
                </a:solidFill>
                <a:latin typeface="LINE Seed JP_OTF Bold" panose="02020500000000000000" pitchFamily="18" charset="-128"/>
                <a:ea typeface="LINE Seed JP_OTF Bold" panose="02020500000000000000" pitchFamily="18" charset="-128"/>
              </a:rPr>
              <a:t>客単価</a:t>
            </a:r>
            <a:endParaRPr kumimoji="1" lang="ja-JP" altLang="en-US" sz="2000" b="1" dirty="0">
              <a:solidFill>
                <a:schemeClr val="tx1"/>
              </a:solidFill>
              <a:latin typeface="LINE Seed JP_OTF Bold" panose="02020500000000000000" pitchFamily="18" charset="-128"/>
              <a:ea typeface="LINE Seed JP_OTF Bold" panose="02020500000000000000" pitchFamily="18" charset="-128"/>
            </a:endParaRPr>
          </a:p>
        </p:txBody>
      </p:sp>
      <p:sp>
        <p:nvSpPr>
          <p:cNvPr id="122" name="テキスト ボックス 121">
            <a:extLst>
              <a:ext uri="{FF2B5EF4-FFF2-40B4-BE49-F238E27FC236}">
                <a16:creationId xmlns:a16="http://schemas.microsoft.com/office/drawing/2014/main" id="{6C33DD64-1E30-EB3C-7C88-B92B2EE43928}"/>
              </a:ext>
            </a:extLst>
          </p:cNvPr>
          <p:cNvSpPr txBox="1"/>
          <p:nvPr/>
        </p:nvSpPr>
        <p:spPr>
          <a:xfrm>
            <a:off x="390215" y="3515894"/>
            <a:ext cx="1451461" cy="461665"/>
          </a:xfrm>
          <a:prstGeom prst="rect">
            <a:avLst/>
          </a:prstGeom>
          <a:noFill/>
          <a:ln>
            <a:noFill/>
          </a:ln>
        </p:spPr>
        <p:txBody>
          <a:bodyPr wrap="square" rtlCol="0">
            <a:spAutoFit/>
          </a:bodyPr>
          <a:lstStyle/>
          <a:p>
            <a:pPr algn="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人</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nvGrpSpPr>
          <p:cNvPr id="123" name="グループ化 122">
            <a:extLst>
              <a:ext uri="{FF2B5EF4-FFF2-40B4-BE49-F238E27FC236}">
                <a16:creationId xmlns:a16="http://schemas.microsoft.com/office/drawing/2014/main" id="{80873866-EC99-C6A7-B75B-29E89EB98D2A}"/>
              </a:ext>
            </a:extLst>
          </p:cNvPr>
          <p:cNvGrpSpPr/>
          <p:nvPr/>
        </p:nvGrpSpPr>
        <p:grpSpPr>
          <a:xfrm>
            <a:off x="1799986" y="3562061"/>
            <a:ext cx="7651443" cy="369332"/>
            <a:chOff x="1757066" y="2618927"/>
            <a:chExt cx="7651443" cy="369332"/>
          </a:xfrm>
        </p:grpSpPr>
        <p:sp>
          <p:nvSpPr>
            <p:cNvPr id="128" name="テキスト ボックス 127">
              <a:extLst>
                <a:ext uri="{FF2B5EF4-FFF2-40B4-BE49-F238E27FC236}">
                  <a16:creationId xmlns:a16="http://schemas.microsoft.com/office/drawing/2014/main" id="{269185DA-E1A7-BCBC-BD2D-B8FED734EB14}"/>
                </a:ext>
              </a:extLst>
            </p:cNvPr>
            <p:cNvSpPr txBox="1"/>
            <p:nvPr/>
          </p:nvSpPr>
          <p:spPr>
            <a:xfrm>
              <a:off x="175706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29" name="テキスト ボックス 128">
              <a:extLst>
                <a:ext uri="{FF2B5EF4-FFF2-40B4-BE49-F238E27FC236}">
                  <a16:creationId xmlns:a16="http://schemas.microsoft.com/office/drawing/2014/main" id="{3E2A7454-A26D-E108-EB8F-41ED4DDA3536}"/>
                </a:ext>
              </a:extLst>
            </p:cNvPr>
            <p:cNvSpPr txBox="1"/>
            <p:nvPr/>
          </p:nvSpPr>
          <p:spPr>
            <a:xfrm>
              <a:off x="356865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30" name="テキスト ボックス 129">
              <a:extLst>
                <a:ext uri="{FF2B5EF4-FFF2-40B4-BE49-F238E27FC236}">
                  <a16:creationId xmlns:a16="http://schemas.microsoft.com/office/drawing/2014/main" id="{11EC7617-A8F6-A8A0-D049-20BBEE2DC70C}"/>
                </a:ext>
              </a:extLst>
            </p:cNvPr>
            <p:cNvSpPr txBox="1"/>
            <p:nvPr/>
          </p:nvSpPr>
          <p:spPr>
            <a:xfrm>
              <a:off x="719183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31" name="テキスト ボックス 130">
              <a:extLst>
                <a:ext uri="{FF2B5EF4-FFF2-40B4-BE49-F238E27FC236}">
                  <a16:creationId xmlns:a16="http://schemas.microsoft.com/office/drawing/2014/main" id="{44E3D21E-0FA5-92F1-9F0D-FB05BBF12737}"/>
                </a:ext>
              </a:extLst>
            </p:cNvPr>
            <p:cNvSpPr txBox="1"/>
            <p:nvPr/>
          </p:nvSpPr>
          <p:spPr>
            <a:xfrm>
              <a:off x="5380246" y="2618927"/>
              <a:ext cx="405083" cy="369332"/>
            </a:xfrm>
            <a:prstGeom prst="rect">
              <a:avLst/>
            </a:prstGeom>
            <a:noFill/>
          </p:spPr>
          <p:txBody>
            <a:bodyPr wrap="square" rtlCol="0">
              <a:spAutoFit/>
            </a:bodyPr>
            <a:lstStyle/>
            <a:p>
              <a:pPr algn="l"/>
              <a:r>
                <a:rPr kumimoji="1"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32" name="テキスト ボックス 131">
              <a:extLst>
                <a:ext uri="{FF2B5EF4-FFF2-40B4-BE49-F238E27FC236}">
                  <a16:creationId xmlns:a16="http://schemas.microsoft.com/office/drawing/2014/main" id="{FD16A000-52BE-C264-D842-FB69DCCF1486}"/>
                </a:ext>
              </a:extLst>
            </p:cNvPr>
            <p:cNvSpPr txBox="1"/>
            <p:nvPr/>
          </p:nvSpPr>
          <p:spPr>
            <a:xfrm>
              <a:off x="9003426" y="2618927"/>
              <a:ext cx="405083" cy="369332"/>
            </a:xfrm>
            <a:prstGeom prst="rect">
              <a:avLst/>
            </a:prstGeom>
            <a:noFill/>
          </p:spPr>
          <p:txBody>
            <a:bodyPr wrap="square" rtlCol="0">
              <a:spAutoFit/>
            </a:bodyPr>
            <a:lstStyle/>
            <a:p>
              <a:pPr algn="l"/>
              <a:r>
                <a:rPr lang="ja-JP" altLang="en-US"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a:t>
              </a:r>
              <a:endParaRPr kumimoji="1" lang="ja-JP" altLang="en-US"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grpSp>
      <p:sp>
        <p:nvSpPr>
          <p:cNvPr id="124" name="テキスト ボックス 123">
            <a:extLst>
              <a:ext uri="{FF2B5EF4-FFF2-40B4-BE49-F238E27FC236}">
                <a16:creationId xmlns:a16="http://schemas.microsoft.com/office/drawing/2014/main" id="{C018B40E-5A3E-0878-28D1-F3FDB3D683B9}"/>
              </a:ext>
            </a:extLst>
          </p:cNvPr>
          <p:cNvSpPr txBox="1"/>
          <p:nvPr/>
        </p:nvSpPr>
        <p:spPr>
          <a:xfrm>
            <a:off x="2167388" y="3515894"/>
            <a:ext cx="1512418"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r>
              <a:rPr kumimoji="1"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回</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25" name="テキスト ボックス 124">
            <a:extLst>
              <a:ext uri="{FF2B5EF4-FFF2-40B4-BE49-F238E27FC236}">
                <a16:creationId xmlns:a16="http://schemas.microsoft.com/office/drawing/2014/main" id="{98A3FAF4-A689-0486-8F09-17399A78F51C}"/>
              </a:ext>
            </a:extLst>
          </p:cNvPr>
          <p:cNvSpPr txBox="1"/>
          <p:nvPr/>
        </p:nvSpPr>
        <p:spPr>
          <a:xfrm>
            <a:off x="3981216" y="3515894"/>
            <a:ext cx="1507599"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26" name="テキスト ボックス 125">
            <a:extLst>
              <a:ext uri="{FF2B5EF4-FFF2-40B4-BE49-F238E27FC236}">
                <a16:creationId xmlns:a16="http://schemas.microsoft.com/office/drawing/2014/main" id="{AF852597-7E50-7E38-3FD5-959EDE5AAC55}"/>
              </a:ext>
            </a:extLst>
          </p:cNvPr>
          <p:cNvSpPr txBox="1"/>
          <p:nvPr/>
        </p:nvSpPr>
        <p:spPr>
          <a:xfrm>
            <a:off x="5746728" y="3515894"/>
            <a:ext cx="1551095"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人</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27" name="テキスト ボックス 126">
            <a:extLst>
              <a:ext uri="{FF2B5EF4-FFF2-40B4-BE49-F238E27FC236}">
                <a16:creationId xmlns:a16="http://schemas.microsoft.com/office/drawing/2014/main" id="{1FB5745E-4B83-B8DD-74DE-458FD9F8FE17}"/>
              </a:ext>
            </a:extLst>
          </p:cNvPr>
          <p:cNvSpPr txBox="1"/>
          <p:nvPr/>
        </p:nvSpPr>
        <p:spPr>
          <a:xfrm>
            <a:off x="7550012" y="3515894"/>
            <a:ext cx="1562544" cy="461665"/>
          </a:xfrm>
          <a:prstGeom prst="rect">
            <a:avLst/>
          </a:prstGeom>
          <a:noFill/>
        </p:spPr>
        <p:txBody>
          <a:bodyPr wrap="square" rtlCol="0">
            <a:spAutoFit/>
          </a:bodyPr>
          <a:lstStyle/>
          <a:p>
            <a:pPr algn="ct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円</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33" name="正方形/長方形 132">
            <a:extLst>
              <a:ext uri="{FF2B5EF4-FFF2-40B4-BE49-F238E27FC236}">
                <a16:creationId xmlns:a16="http://schemas.microsoft.com/office/drawing/2014/main" id="{041C4DA3-8237-EED3-78DA-0C644A11A187}"/>
              </a:ext>
            </a:extLst>
          </p:cNvPr>
          <p:cNvSpPr/>
          <p:nvPr/>
        </p:nvSpPr>
        <p:spPr>
          <a:xfrm>
            <a:off x="313978" y="3288299"/>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134" name="正方形/長方形 133">
            <a:extLst>
              <a:ext uri="{FF2B5EF4-FFF2-40B4-BE49-F238E27FC236}">
                <a16:creationId xmlns:a16="http://schemas.microsoft.com/office/drawing/2014/main" id="{78A74266-6200-91AA-66A8-00803CCF9618}"/>
              </a:ext>
            </a:extLst>
          </p:cNvPr>
          <p:cNvSpPr/>
          <p:nvPr/>
        </p:nvSpPr>
        <p:spPr>
          <a:xfrm>
            <a:off x="2122987" y="3288299"/>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135" name="正方形/長方形 134">
            <a:extLst>
              <a:ext uri="{FF2B5EF4-FFF2-40B4-BE49-F238E27FC236}">
                <a16:creationId xmlns:a16="http://schemas.microsoft.com/office/drawing/2014/main" id="{377144D0-BE2E-4E66-2BD8-656C44052FD4}"/>
              </a:ext>
            </a:extLst>
          </p:cNvPr>
          <p:cNvSpPr/>
          <p:nvPr/>
        </p:nvSpPr>
        <p:spPr>
          <a:xfrm>
            <a:off x="5741005" y="3288299"/>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136" name="正方形/長方形 135">
            <a:extLst>
              <a:ext uri="{FF2B5EF4-FFF2-40B4-BE49-F238E27FC236}">
                <a16:creationId xmlns:a16="http://schemas.microsoft.com/office/drawing/2014/main" id="{7E396CAD-B57D-866C-5231-A22DA2F06ECB}"/>
              </a:ext>
            </a:extLst>
          </p:cNvPr>
          <p:cNvSpPr/>
          <p:nvPr/>
        </p:nvSpPr>
        <p:spPr>
          <a:xfrm>
            <a:off x="3931996" y="3288299"/>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137" name="正方形/長方形 136">
            <a:extLst>
              <a:ext uri="{FF2B5EF4-FFF2-40B4-BE49-F238E27FC236}">
                <a16:creationId xmlns:a16="http://schemas.microsoft.com/office/drawing/2014/main" id="{4693F76F-9C26-DD70-C549-13090E23733C}"/>
              </a:ext>
            </a:extLst>
          </p:cNvPr>
          <p:cNvSpPr/>
          <p:nvPr/>
        </p:nvSpPr>
        <p:spPr>
          <a:xfrm>
            <a:off x="7550014" y="3288299"/>
            <a:ext cx="1562544" cy="83944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138" name="正方形/長方形 137">
            <a:extLst>
              <a:ext uri="{FF2B5EF4-FFF2-40B4-BE49-F238E27FC236}">
                <a16:creationId xmlns:a16="http://schemas.microsoft.com/office/drawing/2014/main" id="{2AB37724-E101-9D96-9443-1C1839A41AAE}"/>
              </a:ext>
            </a:extLst>
          </p:cNvPr>
          <p:cNvSpPr/>
          <p:nvPr/>
        </p:nvSpPr>
        <p:spPr>
          <a:xfrm>
            <a:off x="9513412" y="3288300"/>
            <a:ext cx="2442774"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cxnSp>
        <p:nvCxnSpPr>
          <p:cNvPr id="139" name="直線コネクタ 138">
            <a:extLst>
              <a:ext uri="{FF2B5EF4-FFF2-40B4-BE49-F238E27FC236}">
                <a16:creationId xmlns:a16="http://schemas.microsoft.com/office/drawing/2014/main" id="{8069B2DB-EACA-7311-A847-7146305F6373}"/>
              </a:ext>
            </a:extLst>
          </p:cNvPr>
          <p:cNvCxnSpPr/>
          <p:nvPr/>
        </p:nvCxnSpPr>
        <p:spPr>
          <a:xfrm>
            <a:off x="453134" y="4424535"/>
            <a:ext cx="3087844" cy="0"/>
          </a:xfrm>
          <a:prstGeom prst="line">
            <a:avLst/>
          </a:prstGeom>
          <a:ln w="381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0" name="カギ線コネクタ 139">
            <a:extLst>
              <a:ext uri="{FF2B5EF4-FFF2-40B4-BE49-F238E27FC236}">
                <a16:creationId xmlns:a16="http://schemas.microsoft.com/office/drawing/2014/main" id="{9C50EB9F-8E60-06B6-043C-DF99B7C2A640}"/>
              </a:ext>
            </a:extLst>
          </p:cNvPr>
          <p:cNvCxnSpPr>
            <a:cxnSpLocks/>
          </p:cNvCxnSpPr>
          <p:nvPr/>
        </p:nvCxnSpPr>
        <p:spPr>
          <a:xfrm>
            <a:off x="1476024" y="4424535"/>
            <a:ext cx="1042064" cy="1019982"/>
          </a:xfrm>
          <a:prstGeom prst="bentConnector3">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1" name="角丸四角形 140">
            <a:extLst>
              <a:ext uri="{FF2B5EF4-FFF2-40B4-BE49-F238E27FC236}">
                <a16:creationId xmlns:a16="http://schemas.microsoft.com/office/drawing/2014/main" id="{6CE25DAC-6FB9-9B7A-8D8E-5195B2456831}"/>
              </a:ext>
            </a:extLst>
          </p:cNvPr>
          <p:cNvSpPr/>
          <p:nvPr/>
        </p:nvSpPr>
        <p:spPr>
          <a:xfrm>
            <a:off x="2664445" y="4705501"/>
            <a:ext cx="2891356" cy="674776"/>
          </a:xfrm>
          <a:prstGeom prst="roundRect">
            <a:avLst>
              <a:gd name="adj" fmla="val 1467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2000" b="1">
                <a:solidFill>
                  <a:schemeClr val="bg1"/>
                </a:solidFill>
                <a:latin typeface="LINE Seed JP_OTF Bold" panose="02020500000000000000" pitchFamily="18" charset="-128"/>
                <a:ea typeface="LINE Seed JP_OTF Bold" panose="02020500000000000000" pitchFamily="18" charset="-128"/>
              </a:rPr>
              <a:t>メッセージ配信通数</a:t>
            </a:r>
            <a:endParaRPr kumimoji="1"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sp>
        <p:nvSpPr>
          <p:cNvPr id="142" name="角丸四角形 141">
            <a:extLst>
              <a:ext uri="{FF2B5EF4-FFF2-40B4-BE49-F238E27FC236}">
                <a16:creationId xmlns:a16="http://schemas.microsoft.com/office/drawing/2014/main" id="{376FDD0F-8AD7-D0CD-40F7-CD84F769273E}"/>
              </a:ext>
            </a:extLst>
          </p:cNvPr>
          <p:cNvSpPr/>
          <p:nvPr/>
        </p:nvSpPr>
        <p:spPr>
          <a:xfrm>
            <a:off x="6484555" y="4705501"/>
            <a:ext cx="5471631" cy="674776"/>
          </a:xfrm>
          <a:prstGeom prst="roundRect">
            <a:avLst>
              <a:gd name="adj" fmla="val 14677"/>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2000" b="1">
                <a:solidFill>
                  <a:schemeClr val="bg1"/>
                </a:solidFill>
                <a:latin typeface="LINE Seed JP_OTF Bold" panose="02020500000000000000" pitchFamily="18" charset="-128"/>
                <a:ea typeface="LINE Seed JP_OTF Bold" panose="02020500000000000000" pitchFamily="18" charset="-128"/>
              </a:rPr>
              <a:t>対応プラン</a:t>
            </a:r>
            <a:endParaRPr lang="ja-JP" altLang="en-US" sz="2000" b="1" dirty="0">
              <a:solidFill>
                <a:schemeClr val="bg1"/>
              </a:solidFill>
              <a:latin typeface="LINE Seed JP_OTF Bold" panose="02020500000000000000" pitchFamily="18" charset="-128"/>
              <a:ea typeface="LINE Seed JP_OTF Bold" panose="02020500000000000000" pitchFamily="18" charset="-128"/>
            </a:endParaRPr>
          </a:p>
        </p:txBody>
      </p:sp>
      <p:cxnSp>
        <p:nvCxnSpPr>
          <p:cNvPr id="143" name="直線コネクタ 142">
            <a:extLst>
              <a:ext uri="{FF2B5EF4-FFF2-40B4-BE49-F238E27FC236}">
                <a16:creationId xmlns:a16="http://schemas.microsoft.com/office/drawing/2014/main" id="{1E64ECD7-8FB7-5E9B-038F-C512591B5EC8}"/>
              </a:ext>
            </a:extLst>
          </p:cNvPr>
          <p:cNvCxnSpPr>
            <a:cxnSpLocks/>
          </p:cNvCxnSpPr>
          <p:nvPr/>
        </p:nvCxnSpPr>
        <p:spPr>
          <a:xfrm>
            <a:off x="5828170" y="5019137"/>
            <a:ext cx="477255" cy="0"/>
          </a:xfrm>
          <a:prstGeom prst="line">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4" name="正方形/長方形 143">
            <a:extLst>
              <a:ext uri="{FF2B5EF4-FFF2-40B4-BE49-F238E27FC236}">
                <a16:creationId xmlns:a16="http://schemas.microsoft.com/office/drawing/2014/main" id="{689A19ED-A4F6-71C9-08C2-A3834283D237}"/>
              </a:ext>
            </a:extLst>
          </p:cNvPr>
          <p:cNvSpPr/>
          <p:nvPr/>
        </p:nvSpPr>
        <p:spPr>
          <a:xfrm>
            <a:off x="2710678" y="5532815"/>
            <a:ext cx="2785265"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145" name="正方形/長方形 144">
            <a:extLst>
              <a:ext uri="{FF2B5EF4-FFF2-40B4-BE49-F238E27FC236}">
                <a16:creationId xmlns:a16="http://schemas.microsoft.com/office/drawing/2014/main" id="{3F83519B-E6A2-28B9-4E6B-4A357C063B2D}"/>
              </a:ext>
            </a:extLst>
          </p:cNvPr>
          <p:cNvSpPr/>
          <p:nvPr/>
        </p:nvSpPr>
        <p:spPr>
          <a:xfrm>
            <a:off x="6523681" y="5532815"/>
            <a:ext cx="5432505" cy="8191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146" name="テキスト ボックス 145">
            <a:extLst>
              <a:ext uri="{FF2B5EF4-FFF2-40B4-BE49-F238E27FC236}">
                <a16:creationId xmlns:a16="http://schemas.microsoft.com/office/drawing/2014/main" id="{00D67427-C202-24F5-24BC-56518ADE4C07}"/>
              </a:ext>
            </a:extLst>
          </p:cNvPr>
          <p:cNvSpPr txBox="1"/>
          <p:nvPr/>
        </p:nvSpPr>
        <p:spPr>
          <a:xfrm>
            <a:off x="2942172" y="5727196"/>
            <a:ext cx="2146008" cy="461665"/>
          </a:xfrm>
          <a:prstGeom prst="rect">
            <a:avLst/>
          </a:prstGeom>
          <a:noFill/>
          <a:ln>
            <a:noFill/>
          </a:ln>
        </p:spPr>
        <p:txBody>
          <a:bodyPr wrap="square" rtlCol="0">
            <a:spAutoFit/>
          </a:bodyPr>
          <a:lstStyle/>
          <a:p>
            <a:pPr algn="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通</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47" name="テキスト ボックス 146">
            <a:extLst>
              <a:ext uri="{FF2B5EF4-FFF2-40B4-BE49-F238E27FC236}">
                <a16:creationId xmlns:a16="http://schemas.microsoft.com/office/drawing/2014/main" id="{A55D6714-4067-CCF9-4D8E-F0FADE09DE5D}"/>
              </a:ext>
            </a:extLst>
          </p:cNvPr>
          <p:cNvSpPr txBox="1"/>
          <p:nvPr/>
        </p:nvSpPr>
        <p:spPr>
          <a:xfrm>
            <a:off x="7356890" y="5634864"/>
            <a:ext cx="3783994" cy="646331"/>
          </a:xfrm>
          <a:prstGeom prst="rect">
            <a:avLst/>
          </a:prstGeom>
          <a:noFill/>
          <a:ln>
            <a:noFill/>
          </a:ln>
        </p:spPr>
        <p:txBody>
          <a:bodyPr wrap="square" rtlCol="0">
            <a:spAutoFit/>
          </a:bodyPr>
          <a:lstStyle/>
          <a:p>
            <a:pPr algn="ctr"/>
            <a:r>
              <a:rPr lang="ja-JP" altLang="en-US"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　プラン</a:t>
            </a:r>
            <a:endParaRPr lang="en-US" altLang="ja-JP"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a:p>
            <a:pPr algn="ctr"/>
            <a:r>
              <a:rPr kumimoji="1" lang="ja-JP" altLang="en-US" b="1">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（月額費用</a:t>
            </a:r>
            <a:r>
              <a:rPr lang="ja-JP" altLang="en-US" b="1">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　</a:t>
            </a:r>
            <a:r>
              <a:rPr kumimoji="1" lang="ja-JP" altLang="en-US" b="1">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b="1" dirty="0">
              <a:solidFill>
                <a:srgbClr val="06C755"/>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48" name="テキスト ボックス 147">
            <a:extLst>
              <a:ext uri="{FF2B5EF4-FFF2-40B4-BE49-F238E27FC236}">
                <a16:creationId xmlns:a16="http://schemas.microsoft.com/office/drawing/2014/main" id="{6A18F82C-CD78-D181-97D9-5C9DFD8B71E1}"/>
              </a:ext>
            </a:extLst>
          </p:cNvPr>
          <p:cNvSpPr txBox="1"/>
          <p:nvPr/>
        </p:nvSpPr>
        <p:spPr>
          <a:xfrm>
            <a:off x="9730409" y="3481423"/>
            <a:ext cx="1973587" cy="461665"/>
          </a:xfrm>
          <a:prstGeom prst="rect">
            <a:avLst/>
          </a:prstGeom>
          <a:noFill/>
        </p:spPr>
        <p:txBody>
          <a:bodyPr wrap="square" rtlCol="0">
            <a:spAutoFit/>
          </a:bodyPr>
          <a:lstStyle/>
          <a:p>
            <a:pPr algn="r"/>
            <a:r>
              <a:rPr lang="ja-JP" altLang="en-US" sz="2400" b="1">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rPr>
              <a:t>円</a:t>
            </a:r>
            <a:endParaRPr kumimoji="1" lang="ja-JP" altLang="en-US" sz="2400" b="1" dirty="0">
              <a:solidFill>
                <a:schemeClr val="tx1">
                  <a:lumMod val="75000"/>
                  <a:lumOff val="25000"/>
                </a:schemeClr>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149" name="フリーフォーム 148">
            <a:extLst>
              <a:ext uri="{FF2B5EF4-FFF2-40B4-BE49-F238E27FC236}">
                <a16:creationId xmlns:a16="http://schemas.microsoft.com/office/drawing/2014/main" id="{37055A64-D4D8-A08E-BF50-D12C2E60D05B}"/>
              </a:ext>
            </a:extLst>
          </p:cNvPr>
          <p:cNvSpPr/>
          <p:nvPr/>
        </p:nvSpPr>
        <p:spPr>
          <a:xfrm rot="16200000">
            <a:off x="10686799" y="4210847"/>
            <a:ext cx="174684" cy="369332"/>
          </a:xfrm>
          <a:custGeom>
            <a:avLst/>
            <a:gdLst>
              <a:gd name="connsiteX0" fmla="*/ 450760 w 566670"/>
              <a:gd name="connsiteY0" fmla="*/ 0 h 953037"/>
              <a:gd name="connsiteX1" fmla="*/ 0 w 566670"/>
              <a:gd name="connsiteY1" fmla="*/ 450760 h 953037"/>
              <a:gd name="connsiteX2" fmla="*/ 0 w 566670"/>
              <a:gd name="connsiteY2" fmla="*/ 515155 h 953037"/>
              <a:gd name="connsiteX3" fmla="*/ 437882 w 566670"/>
              <a:gd name="connsiteY3" fmla="*/ 953037 h 953037"/>
              <a:gd name="connsiteX4" fmla="*/ 566670 w 566670"/>
              <a:gd name="connsiteY4" fmla="*/ 953037 h 953037"/>
              <a:gd name="connsiteX0" fmla="*/ 450760 w 450760"/>
              <a:gd name="connsiteY0" fmla="*/ 0 h 953037"/>
              <a:gd name="connsiteX1" fmla="*/ 0 w 450760"/>
              <a:gd name="connsiteY1" fmla="*/ 450760 h 953037"/>
              <a:gd name="connsiteX2" fmla="*/ 0 w 450760"/>
              <a:gd name="connsiteY2" fmla="*/ 515155 h 953037"/>
              <a:gd name="connsiteX3" fmla="*/ 437882 w 450760"/>
              <a:gd name="connsiteY3" fmla="*/ 953037 h 953037"/>
              <a:gd name="connsiteX0" fmla="*/ 450760 w 450760"/>
              <a:gd name="connsiteY0" fmla="*/ 0 h 953037"/>
              <a:gd name="connsiteX1" fmla="*/ 0 w 450760"/>
              <a:gd name="connsiteY1" fmla="*/ 450760 h 953037"/>
              <a:gd name="connsiteX2" fmla="*/ 437882 w 450760"/>
              <a:gd name="connsiteY2" fmla="*/ 953037 h 953037"/>
            </a:gdLst>
            <a:ahLst/>
            <a:cxnLst>
              <a:cxn ang="0">
                <a:pos x="connsiteX0" y="connsiteY0"/>
              </a:cxn>
              <a:cxn ang="0">
                <a:pos x="connsiteX1" y="connsiteY1"/>
              </a:cxn>
              <a:cxn ang="0">
                <a:pos x="connsiteX2" y="connsiteY2"/>
              </a:cxn>
            </a:cxnLst>
            <a:rect l="l" t="t" r="r" b="b"/>
            <a:pathLst>
              <a:path w="450760" h="953037">
                <a:moveTo>
                  <a:pt x="450760" y="0"/>
                </a:moveTo>
                <a:lnTo>
                  <a:pt x="0" y="450760"/>
                </a:lnTo>
                <a:lnTo>
                  <a:pt x="437882" y="95303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pic>
        <p:nvPicPr>
          <p:cNvPr id="151" name="図 150" descr="アイコン&#10;&#10;自動的に生成された説明">
            <a:extLst>
              <a:ext uri="{FF2B5EF4-FFF2-40B4-BE49-F238E27FC236}">
                <a16:creationId xmlns:a16="http://schemas.microsoft.com/office/drawing/2014/main" id="{17348972-CCDC-2C58-1CC9-CAA87A2262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8991" y="506045"/>
            <a:ext cx="640393" cy="640393"/>
          </a:xfrm>
          <a:prstGeom prst="rect">
            <a:avLst/>
          </a:prstGeom>
        </p:spPr>
      </p:pic>
      <p:grpSp>
        <p:nvGrpSpPr>
          <p:cNvPr id="6" name="グループ化 5">
            <a:extLst>
              <a:ext uri="{FF2B5EF4-FFF2-40B4-BE49-F238E27FC236}">
                <a16:creationId xmlns:a16="http://schemas.microsoft.com/office/drawing/2014/main" id="{1F2084A2-A315-4D68-9B30-710EA0DD85A6}"/>
              </a:ext>
            </a:extLst>
          </p:cNvPr>
          <p:cNvGrpSpPr/>
          <p:nvPr/>
        </p:nvGrpSpPr>
        <p:grpSpPr>
          <a:xfrm rot="1204191">
            <a:off x="10916959" y="4519394"/>
            <a:ext cx="995296" cy="1544473"/>
            <a:chOff x="9161264" y="6508487"/>
            <a:chExt cx="1251938" cy="1684154"/>
          </a:xfrm>
        </p:grpSpPr>
        <p:sp>
          <p:nvSpPr>
            <p:cNvPr id="7" name="フリーフォーム 6">
              <a:extLst>
                <a:ext uri="{FF2B5EF4-FFF2-40B4-BE49-F238E27FC236}">
                  <a16:creationId xmlns:a16="http://schemas.microsoft.com/office/drawing/2014/main" id="{780AFDEF-3D18-2537-8020-16BAACB8CCC3}"/>
                </a:ext>
              </a:extLst>
            </p:cNvPr>
            <p:cNvSpPr/>
            <p:nvPr/>
          </p:nvSpPr>
          <p:spPr>
            <a:xfrm>
              <a:off x="9161264" y="6508487"/>
              <a:ext cx="1251938" cy="1684154"/>
            </a:xfrm>
            <a:custGeom>
              <a:avLst/>
              <a:gdLst>
                <a:gd name="connsiteX0" fmla="*/ 54788 w 1251938"/>
                <a:gd name="connsiteY0" fmla="*/ 0 h 1260303"/>
                <a:gd name="connsiteX1" fmla="*/ 1197150 w 1251938"/>
                <a:gd name="connsiteY1" fmla="*/ 0 h 1260303"/>
                <a:gd name="connsiteX2" fmla="*/ 1251938 w 1251938"/>
                <a:gd name="connsiteY2" fmla="*/ 54788 h 1260303"/>
                <a:gd name="connsiteX3" fmla="*/ 1251938 w 1251938"/>
                <a:gd name="connsiteY3" fmla="*/ 701946 h 1260303"/>
                <a:gd name="connsiteX4" fmla="*/ 1197150 w 1251938"/>
                <a:gd name="connsiteY4" fmla="*/ 756734 h 1260303"/>
                <a:gd name="connsiteX5" fmla="*/ 666501 w 1251938"/>
                <a:gd name="connsiteY5" fmla="*/ 756734 h 1260303"/>
                <a:gd name="connsiteX6" fmla="*/ 666501 w 1251938"/>
                <a:gd name="connsiteY6" fmla="*/ 1260303 h 1260303"/>
                <a:gd name="connsiteX7" fmla="*/ 585437 w 1251938"/>
                <a:gd name="connsiteY7" fmla="*/ 1260303 h 1260303"/>
                <a:gd name="connsiteX8" fmla="*/ 585437 w 1251938"/>
                <a:gd name="connsiteY8" fmla="*/ 756734 h 1260303"/>
                <a:gd name="connsiteX9" fmla="*/ 54788 w 1251938"/>
                <a:gd name="connsiteY9" fmla="*/ 756734 h 1260303"/>
                <a:gd name="connsiteX10" fmla="*/ 0 w 1251938"/>
                <a:gd name="connsiteY10" fmla="*/ 701946 h 1260303"/>
                <a:gd name="connsiteX11" fmla="*/ 0 w 1251938"/>
                <a:gd name="connsiteY11" fmla="*/ 54788 h 1260303"/>
                <a:gd name="connsiteX12" fmla="*/ 54788 w 1251938"/>
                <a:gd name="connsiteY12" fmla="*/ 0 h 12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38" h="1260303">
                  <a:moveTo>
                    <a:pt x="54788" y="0"/>
                  </a:moveTo>
                  <a:lnTo>
                    <a:pt x="1197150" y="0"/>
                  </a:lnTo>
                  <a:cubicBezTo>
                    <a:pt x="1227409" y="0"/>
                    <a:pt x="1251938" y="24529"/>
                    <a:pt x="1251938" y="54788"/>
                  </a:cubicBezTo>
                  <a:lnTo>
                    <a:pt x="1251938" y="701946"/>
                  </a:lnTo>
                  <a:cubicBezTo>
                    <a:pt x="1251938" y="732205"/>
                    <a:pt x="1227409" y="756734"/>
                    <a:pt x="1197150" y="756734"/>
                  </a:cubicBezTo>
                  <a:lnTo>
                    <a:pt x="666501" y="756734"/>
                  </a:lnTo>
                  <a:lnTo>
                    <a:pt x="666501" y="1260303"/>
                  </a:lnTo>
                  <a:lnTo>
                    <a:pt x="585437" y="1260303"/>
                  </a:lnTo>
                  <a:lnTo>
                    <a:pt x="585437" y="756734"/>
                  </a:lnTo>
                  <a:lnTo>
                    <a:pt x="54788" y="756734"/>
                  </a:lnTo>
                  <a:cubicBezTo>
                    <a:pt x="24529" y="756734"/>
                    <a:pt x="0" y="732205"/>
                    <a:pt x="0" y="701946"/>
                  </a:cubicBezTo>
                  <a:lnTo>
                    <a:pt x="0" y="54788"/>
                  </a:lnTo>
                  <a:cubicBezTo>
                    <a:pt x="0" y="24529"/>
                    <a:pt x="24529" y="0"/>
                    <a:pt x="54788" y="0"/>
                  </a:cubicBezTo>
                  <a:close/>
                </a:path>
              </a:pathLst>
            </a:custGeom>
            <a:solidFill>
              <a:schemeClr val="bg1"/>
            </a:solidFill>
            <a:ln w="25400">
              <a:solidFill>
                <a:srgbClr val="06C7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tx1"/>
                </a:solidFill>
                <a:latin typeface="LINE Seed JP_OTF Bold" panose="02020500000000000000" pitchFamily="18" charset="-128"/>
                <a:ea typeface="LINE Seed JP_OTF Bold" panose="02020500000000000000" pitchFamily="18" charset="-128"/>
              </a:endParaRPr>
            </a:p>
          </p:txBody>
        </p:sp>
        <p:sp>
          <p:nvSpPr>
            <p:cNvPr id="8" name="テキスト ボックス 7">
              <a:extLst>
                <a:ext uri="{FF2B5EF4-FFF2-40B4-BE49-F238E27FC236}">
                  <a16:creationId xmlns:a16="http://schemas.microsoft.com/office/drawing/2014/main" id="{A4CC65FF-B78B-AEE3-D872-7F75B16EC8BF}"/>
                </a:ext>
              </a:extLst>
            </p:cNvPr>
            <p:cNvSpPr txBox="1"/>
            <p:nvPr/>
          </p:nvSpPr>
          <p:spPr>
            <a:xfrm>
              <a:off x="9197038" y="6883952"/>
              <a:ext cx="1192264" cy="892447"/>
            </a:xfrm>
            <a:prstGeom prst="rect">
              <a:avLst/>
            </a:prstGeom>
            <a:noFill/>
          </p:spPr>
          <p:txBody>
            <a:bodyPr wrap="square" rtlCol="0">
              <a:spAutoFit/>
            </a:bodyPr>
            <a:lstStyle/>
            <a:p>
              <a:pPr algn="ctr">
                <a:lnSpc>
                  <a:spcPct val="120000"/>
                </a:lnSpc>
              </a:pPr>
              <a:r>
                <a:rPr lang="ja-JP" altLang="en-US" sz="1400" b="1">
                  <a:solidFill>
                    <a:srgbClr val="06C755"/>
                  </a:solidFill>
                  <a:latin typeface="LINE Seed JP_OTF ExtraBold" panose="02020500000000000000" pitchFamily="18" charset="-128"/>
                  <a:ea typeface="LINE Seed JP_OTF ExtraBold" panose="02020500000000000000" pitchFamily="18" charset="-128"/>
                </a:rPr>
                <a:t>売上の方が高い</a:t>
              </a:r>
              <a:endParaRPr lang="en-US" altLang="ja-JP" sz="1400" b="1" dirty="0">
                <a:solidFill>
                  <a:srgbClr val="06C755"/>
                </a:solidFill>
                <a:latin typeface="LINE Seed JP_OTF ExtraBold" panose="02020500000000000000" pitchFamily="18" charset="-128"/>
                <a:ea typeface="LINE Seed JP_OTF ExtraBold" panose="02020500000000000000" pitchFamily="18" charset="-128"/>
              </a:endParaRPr>
            </a:p>
            <a:p>
              <a:pPr algn="ctr">
                <a:lnSpc>
                  <a:spcPct val="120000"/>
                </a:lnSpc>
              </a:pPr>
              <a:endParaRPr kumimoji="1" lang="ja-JP" altLang="en-US" sz="1200" b="1" dirty="0">
                <a:solidFill>
                  <a:srgbClr val="06C755"/>
                </a:solidFill>
                <a:latin typeface="LINE Seed JP_OTF ExtraBold" panose="02020500000000000000" pitchFamily="18" charset="-128"/>
                <a:ea typeface="LINE Seed JP_OTF ExtraBold" panose="02020500000000000000" pitchFamily="18" charset="-128"/>
                <a:cs typeface="Arial" panose="020B0604020202020204" pitchFamily="34" charset="0"/>
              </a:endParaRPr>
            </a:p>
          </p:txBody>
        </p:sp>
        <p:pic>
          <p:nvPicPr>
            <p:cNvPr id="9" name="グラフィックス 8">
              <a:extLst>
                <a:ext uri="{FF2B5EF4-FFF2-40B4-BE49-F238E27FC236}">
                  <a16:creationId xmlns:a16="http://schemas.microsoft.com/office/drawing/2014/main" id="{D335F018-E92B-C1B8-54FC-640F004B64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3446" y="6577681"/>
              <a:ext cx="353206" cy="353205"/>
            </a:xfrm>
            <a:prstGeom prst="rect">
              <a:avLst/>
            </a:prstGeom>
          </p:spPr>
        </p:pic>
      </p:grpSp>
      <p:sp>
        <p:nvSpPr>
          <p:cNvPr id="10" name="テキスト プレースホルダー 7">
            <a:extLst>
              <a:ext uri="{FF2B5EF4-FFF2-40B4-BE49-F238E27FC236}">
                <a16:creationId xmlns:a16="http://schemas.microsoft.com/office/drawing/2014/main" id="{5557BDF5-5ED5-4949-D8D4-AC5EE9352636}"/>
              </a:ext>
            </a:extLst>
          </p:cNvPr>
          <p:cNvSpPr>
            <a:spLocks noGrp="1"/>
          </p:cNvSpPr>
          <p:nvPr>
            <p:ph type="body" sz="quarter" idx="10"/>
          </p:nvPr>
        </p:nvSpPr>
        <p:spPr>
          <a:xfrm>
            <a:off x="587374" y="1098189"/>
            <a:ext cx="11014609" cy="450392"/>
          </a:xfrm>
        </p:spPr>
        <p:txBody>
          <a:bodyPr/>
          <a:lstStyle/>
          <a:p>
            <a:r>
              <a:rPr lang="ja-JP" altLang="en-US"/>
              <a:t>シミュレーションより、売上の方が高い結果となりました。</a:t>
            </a:r>
            <a:endParaRPr kumimoji="1" lang="ja-JP" altLang="en-US" dirty="0"/>
          </a:p>
        </p:txBody>
      </p:sp>
    </p:spTree>
    <p:extLst>
      <p:ext uri="{BB962C8B-B14F-4D97-AF65-F5344CB8AC3E}">
        <p14:creationId xmlns:p14="http://schemas.microsoft.com/office/powerpoint/2010/main" val="1276666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テキスト プレースホルダー 4">
            <a:extLst>
              <a:ext uri="{FF2B5EF4-FFF2-40B4-BE49-F238E27FC236}">
                <a16:creationId xmlns:a16="http://schemas.microsoft.com/office/drawing/2014/main" id="{FE60A5A5-4E52-FCF0-B68E-06DD22BAA9CD}"/>
              </a:ext>
            </a:extLst>
          </p:cNvPr>
          <p:cNvSpPr>
            <a:spLocks noGrp="1" noChangeArrowheads="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spcBef>
                <a:spcPct val="0"/>
              </a:spcBef>
            </a:pPr>
            <a:r>
              <a:rPr lang="en" altLang="ja-JP" dirty="0">
                <a:latin typeface="メイリオ" panose="020B0604030504040204" pitchFamily="34" charset="-128"/>
                <a:ea typeface="メイリオ" panose="020B0604030504040204" pitchFamily="34" charset="-128"/>
              </a:rPr>
              <a:t>LINE</a:t>
            </a:r>
            <a:r>
              <a:rPr lang="ja-JP" altLang="en-US">
                <a:latin typeface="メイリオ" panose="020B0604030504040204" pitchFamily="34" charset="-128"/>
                <a:ea typeface="メイリオ" panose="020B0604030504040204" pitchFamily="34" charset="-128"/>
              </a:rPr>
              <a:t>公式アカウントの</a:t>
            </a:r>
            <a:endParaRPr lang="en-US" altLang="ja-JP" dirty="0">
              <a:latin typeface="メイリオ" panose="020B0604030504040204" pitchFamily="34" charset="-128"/>
              <a:ea typeface="メイリオ" panose="020B0604030504040204" pitchFamily="34" charset="-128"/>
            </a:endParaRPr>
          </a:p>
          <a:p>
            <a:pPr eaLnBrk="1" hangingPunct="1">
              <a:spcBef>
                <a:spcPct val="0"/>
              </a:spcBef>
            </a:pPr>
            <a:r>
              <a:rPr lang="ja-JP" altLang="en-US">
                <a:latin typeface="メイリオ" panose="020B0604030504040204" pitchFamily="34" charset="-128"/>
                <a:ea typeface="メイリオ" panose="020B0604030504040204" pitchFamily="34" charset="-128"/>
              </a:rPr>
              <a:t>活用事例</a:t>
            </a:r>
            <a:endParaRPr lang="en-US" altLang="ja-JP" dirty="0">
              <a:latin typeface="メイリオ" panose="020B0604030504040204" pitchFamily="34" charset="-128"/>
              <a:ea typeface="メイリオ" panose="020B0604030504040204" pitchFamily="34" charset="-128"/>
            </a:endParaRPr>
          </a:p>
        </p:txBody>
      </p:sp>
      <p:sp>
        <p:nvSpPr>
          <p:cNvPr id="2" name="テキスト ボックス 1">
            <a:extLst>
              <a:ext uri="{FF2B5EF4-FFF2-40B4-BE49-F238E27FC236}">
                <a16:creationId xmlns:a16="http://schemas.microsoft.com/office/drawing/2014/main" id="{6CEAF01B-AB6F-75D5-5CF3-2BE519E299C7}"/>
              </a:ext>
            </a:extLst>
          </p:cNvPr>
          <p:cNvSpPr txBox="1"/>
          <p:nvPr/>
        </p:nvSpPr>
        <p:spPr>
          <a:xfrm>
            <a:off x="4791797" y="4415245"/>
            <a:ext cx="2377574" cy="230832"/>
          </a:xfrm>
          <a:prstGeom prst="rect">
            <a:avLst/>
          </a:prstGeom>
          <a:noFill/>
        </p:spPr>
        <p:txBody>
          <a:bodyPr wrap="none" rtlCol="0">
            <a:spAutoFit/>
          </a:bodyPr>
          <a:lstStyle/>
          <a:p>
            <a:r>
              <a:rPr kumimoji="1" lang="en-US" altLang="ja-JP" sz="900" dirty="0">
                <a:latin typeface="Meiryo" panose="020B0604030504040204" pitchFamily="34" charset="-128"/>
                <a:ea typeface="Meiryo" panose="020B0604030504040204" pitchFamily="34" charset="-128"/>
              </a:rPr>
              <a:t>※</a:t>
            </a:r>
            <a:r>
              <a:rPr kumimoji="1" lang="ja-JP" altLang="en-US" sz="900">
                <a:latin typeface="Meiryo" panose="020B0604030504040204" pitchFamily="34" charset="-128"/>
                <a:ea typeface="Meiryo" panose="020B0604030504040204" pitchFamily="34" charset="-128"/>
              </a:rPr>
              <a:t>記載する情報は全て</a:t>
            </a:r>
            <a:r>
              <a:rPr lang="ja-JP" altLang="en-US" sz="900">
                <a:latin typeface="Meiryo" panose="020B0604030504040204" pitchFamily="34" charset="-128"/>
                <a:ea typeface="Meiryo" panose="020B0604030504040204" pitchFamily="34" charset="-128"/>
              </a:rPr>
              <a:t>取材</a:t>
            </a:r>
            <a:r>
              <a:rPr kumimoji="1" lang="ja-JP" altLang="en-US" sz="900">
                <a:latin typeface="Meiryo" panose="020B0604030504040204" pitchFamily="34" charset="-128"/>
                <a:ea typeface="Meiryo" panose="020B0604030504040204" pitchFamily="34" charset="-128"/>
              </a:rPr>
              <a:t>時のものです。</a:t>
            </a:r>
          </a:p>
        </p:txBody>
      </p:sp>
    </p:spTree>
    <p:extLst>
      <p:ext uri="{BB962C8B-B14F-4D97-AF65-F5344CB8AC3E}">
        <p14:creationId xmlns:p14="http://schemas.microsoft.com/office/powerpoint/2010/main" val="46923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4073DC1-3DFC-DF36-71BD-B5A2E53293CC}"/>
              </a:ext>
            </a:extLst>
          </p:cNvPr>
          <p:cNvSpPr/>
          <p:nvPr/>
        </p:nvSpPr>
        <p:spPr>
          <a:xfrm>
            <a:off x="0" y="-1"/>
            <a:ext cx="12192000" cy="1640190"/>
          </a:xfrm>
          <a:prstGeom prst="rect">
            <a:avLst/>
          </a:prstGeom>
          <a:solidFill>
            <a:srgbClr val="07B53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77B8990-83FF-908B-AFF9-6E1A25B0D9EA}"/>
              </a:ext>
            </a:extLst>
          </p:cNvPr>
          <p:cNvSpPr txBox="1"/>
          <p:nvPr/>
        </p:nvSpPr>
        <p:spPr>
          <a:xfrm>
            <a:off x="1584814" y="215069"/>
            <a:ext cx="8087159" cy="707886"/>
          </a:xfrm>
          <a:prstGeom prst="rect">
            <a:avLst/>
          </a:prstGeom>
          <a:noFill/>
        </p:spPr>
        <p:txBody>
          <a:bodyPr wrap="square" rtlCol="0">
            <a:spAutoFit/>
          </a:bodyPr>
          <a:lstStyle/>
          <a:p>
            <a:pPr fontAlgn="base"/>
            <a:r>
              <a:rPr lang="ja-JP" altLang="en-US" sz="2000" b="1" i="0">
                <a:solidFill>
                  <a:schemeClr val="bg1"/>
                </a:solidFill>
                <a:effectLst/>
                <a:latin typeface="メイリオ" panose="020B0604030504040204" pitchFamily="34" charset="-128"/>
                <a:ea typeface="メイリオ" panose="020B0604030504040204" pitchFamily="34" charset="-128"/>
              </a:rPr>
              <a:t>低コストで売上効果</a:t>
            </a:r>
            <a:r>
              <a:rPr lang="en-US" altLang="ja-JP" sz="2000" b="1" i="0" dirty="0">
                <a:solidFill>
                  <a:schemeClr val="bg1"/>
                </a:solidFill>
                <a:effectLst/>
                <a:latin typeface="メイリオ" panose="020B0604030504040204" pitchFamily="34" charset="-128"/>
                <a:ea typeface="メイリオ" panose="020B0604030504040204" pitchFamily="34" charset="-128"/>
              </a:rPr>
              <a:t>14</a:t>
            </a:r>
            <a:r>
              <a:rPr lang="ja-JP" altLang="en-US" sz="2000" b="1" i="0">
                <a:solidFill>
                  <a:schemeClr val="bg1"/>
                </a:solidFill>
                <a:effectLst/>
                <a:latin typeface="メイリオ" panose="020B0604030504040204" pitchFamily="34" charset="-128"/>
                <a:ea typeface="メイリオ" panose="020B0604030504040204" pitchFamily="34" charset="-128"/>
              </a:rPr>
              <a:t>倍。</a:t>
            </a:r>
            <a:endParaRPr lang="en-US" altLang="ja-JP" sz="2000" b="1" i="0" dirty="0">
              <a:solidFill>
                <a:schemeClr val="bg1"/>
              </a:solidFill>
              <a:effectLst/>
              <a:latin typeface="メイリオ" panose="020B0604030504040204" pitchFamily="34" charset="-128"/>
              <a:ea typeface="メイリオ" panose="020B0604030504040204" pitchFamily="34" charset="-128"/>
            </a:endParaRPr>
          </a:p>
          <a:p>
            <a:pPr fontAlgn="base"/>
            <a:r>
              <a:rPr lang="ja-JP" altLang="en-US" sz="2000" b="1" i="0">
                <a:solidFill>
                  <a:schemeClr val="bg1"/>
                </a:solidFill>
                <a:effectLst/>
                <a:latin typeface="メイリオ" panose="020B0604030504040204" pitchFamily="34" charset="-128"/>
                <a:ea typeface="メイリオ" panose="020B0604030504040204" pitchFamily="34" charset="-128"/>
              </a:rPr>
              <a:t>楽しくファンを増やす「ごちそう村」の</a:t>
            </a:r>
            <a:r>
              <a:rPr lang="en" altLang="ja-JP" sz="2000" b="1" i="0" dirty="0">
                <a:solidFill>
                  <a:schemeClr val="bg1"/>
                </a:solidFill>
                <a:effectLst/>
                <a:latin typeface="メイリオ" panose="020B0604030504040204" pitchFamily="34" charset="-128"/>
                <a:ea typeface="メイリオ" panose="020B0604030504040204" pitchFamily="34" charset="-128"/>
              </a:rPr>
              <a:t>LINE</a:t>
            </a:r>
            <a:r>
              <a:rPr lang="ja-JP" altLang="en-US" sz="2000" b="1" i="0">
                <a:solidFill>
                  <a:schemeClr val="bg1"/>
                </a:solidFill>
                <a:effectLst/>
                <a:latin typeface="メイリオ" panose="020B0604030504040204" pitchFamily="34" charset="-128"/>
                <a:ea typeface="メイリオ" panose="020B0604030504040204" pitchFamily="34" charset="-128"/>
              </a:rPr>
              <a:t>活用術</a:t>
            </a:r>
          </a:p>
        </p:txBody>
      </p:sp>
      <p:sp>
        <p:nvSpPr>
          <p:cNvPr id="10" name="テキスト ボックス 9">
            <a:extLst>
              <a:ext uri="{FF2B5EF4-FFF2-40B4-BE49-F238E27FC236}">
                <a16:creationId xmlns:a16="http://schemas.microsoft.com/office/drawing/2014/main" id="{4E25CA50-BE13-3DA6-6B75-416375B7AA2B}"/>
              </a:ext>
            </a:extLst>
          </p:cNvPr>
          <p:cNvSpPr txBox="1"/>
          <p:nvPr/>
        </p:nvSpPr>
        <p:spPr>
          <a:xfrm>
            <a:off x="1607282" y="962315"/>
            <a:ext cx="7555606" cy="338554"/>
          </a:xfrm>
          <a:prstGeom prst="rect">
            <a:avLst/>
          </a:prstGeom>
          <a:noFill/>
        </p:spPr>
        <p:txBody>
          <a:bodyPr wrap="square" rtlCol="0">
            <a:spAutoFit/>
          </a:bodyPr>
          <a:lstStyle/>
          <a:p>
            <a:r>
              <a:rPr lang="ja-JP" altLang="en-US" sz="1600">
                <a:solidFill>
                  <a:schemeClr val="bg1"/>
                </a:solidFill>
                <a:latin typeface="メイリオ" panose="020B0604030504040204" pitchFamily="50" charset="-128"/>
                <a:ea typeface="メイリオ" panose="020B0604030504040204" pitchFamily="50" charset="-128"/>
              </a:rPr>
              <a:t>株式会社入船（ごちそう村）</a:t>
            </a:r>
            <a:endParaRPr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11" name="三角形 10">
            <a:extLst>
              <a:ext uri="{FF2B5EF4-FFF2-40B4-BE49-F238E27FC236}">
                <a16:creationId xmlns:a16="http://schemas.microsoft.com/office/drawing/2014/main" id="{A7C0EBC4-ABB6-70FE-077D-644414C04E90}"/>
              </a:ext>
            </a:extLst>
          </p:cNvPr>
          <p:cNvSpPr/>
          <p:nvPr/>
        </p:nvSpPr>
        <p:spPr>
          <a:xfrm rot="5400000">
            <a:off x="2736817" y="2710445"/>
            <a:ext cx="582762" cy="2207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8072BD5-C1A6-AF5A-8865-5C3CE9851217}"/>
              </a:ext>
            </a:extLst>
          </p:cNvPr>
          <p:cNvSpPr/>
          <p:nvPr/>
        </p:nvSpPr>
        <p:spPr>
          <a:xfrm>
            <a:off x="130351" y="2529422"/>
            <a:ext cx="2793902" cy="738664"/>
          </a:xfrm>
          <a:prstGeom prst="rect">
            <a:avLst/>
          </a:prstGeom>
        </p:spPr>
        <p:txBody>
          <a:bodyPr wrap="square">
            <a:spAutoFit/>
          </a:bodyPr>
          <a:lstStyle/>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b="0" i="0">
                <a:solidFill>
                  <a:srgbClr val="333333"/>
                </a:solidFill>
                <a:effectLst/>
                <a:latin typeface="メイリオ" panose="020B0604030504040204" pitchFamily="34" charset="-128"/>
                <a:ea typeface="メイリオ" panose="020B0604030504040204" pitchFamily="34" charset="-128"/>
              </a:rPr>
              <a:t>高コストのハガキ・</a:t>
            </a:r>
            <a:r>
              <a:rPr lang="en" altLang="ja-JP" sz="1400" b="0" i="0" dirty="0">
                <a:solidFill>
                  <a:srgbClr val="333333"/>
                </a:solidFill>
                <a:effectLst/>
                <a:latin typeface="メイリオ" panose="020B0604030504040204" pitchFamily="34" charset="-128"/>
                <a:ea typeface="メイリオ" panose="020B0604030504040204" pitchFamily="34" charset="-128"/>
              </a:rPr>
              <a:t>DM</a:t>
            </a:r>
            <a:r>
              <a:rPr lang="ja-JP" altLang="en-US" sz="1400" b="0" i="0">
                <a:solidFill>
                  <a:srgbClr val="333333"/>
                </a:solidFill>
                <a:effectLst/>
                <a:latin typeface="メイリオ" panose="020B0604030504040204" pitchFamily="34" charset="-128"/>
                <a:ea typeface="メイリオ" panose="020B0604030504040204" pitchFamily="34" charset="-128"/>
              </a:rPr>
              <a:t>に代わる新たな来店促進ツールを導入したい</a:t>
            </a:r>
          </a:p>
        </p:txBody>
      </p:sp>
      <p:grpSp>
        <p:nvGrpSpPr>
          <p:cNvPr id="13" name="グループ化 12">
            <a:extLst>
              <a:ext uri="{FF2B5EF4-FFF2-40B4-BE49-F238E27FC236}">
                <a16:creationId xmlns:a16="http://schemas.microsoft.com/office/drawing/2014/main" id="{9AD2DC29-12F5-9123-1ADC-E92153B03F78}"/>
              </a:ext>
            </a:extLst>
          </p:cNvPr>
          <p:cNvGrpSpPr/>
          <p:nvPr/>
        </p:nvGrpSpPr>
        <p:grpSpPr>
          <a:xfrm>
            <a:off x="978332" y="2088994"/>
            <a:ext cx="961344" cy="367921"/>
            <a:chOff x="1067625" y="2154960"/>
            <a:chExt cx="987890" cy="432832"/>
          </a:xfrm>
        </p:grpSpPr>
        <p:sp>
          <p:nvSpPr>
            <p:cNvPr id="14" name="正方形/長方形 13">
              <a:extLst>
                <a:ext uri="{FF2B5EF4-FFF2-40B4-BE49-F238E27FC236}">
                  <a16:creationId xmlns:a16="http://schemas.microsoft.com/office/drawing/2014/main" id="{5C0BC150-EA58-6BEB-7BDC-226672578EBE}"/>
                </a:ext>
              </a:extLst>
            </p:cNvPr>
            <p:cNvSpPr/>
            <p:nvPr/>
          </p:nvSpPr>
          <p:spPr>
            <a:xfrm rot="10800000">
              <a:off x="1067625" y="2154960"/>
              <a:ext cx="987890" cy="412507"/>
            </a:xfrm>
            <a:prstGeom prst="rect">
              <a:avLst/>
            </a:prstGeom>
            <a:solidFill>
              <a:schemeClr val="bg1">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b"/>
            <a:lstStyle/>
            <a:p>
              <a:pPr algn="ctr"/>
              <a:endParaRPr kumimoji="1" lang="ja-JP" altLang="en-US"/>
            </a:p>
          </p:txBody>
        </p:sp>
        <p:sp>
          <p:nvSpPr>
            <p:cNvPr id="15" name="テキスト ボックス 14">
              <a:extLst>
                <a:ext uri="{FF2B5EF4-FFF2-40B4-BE49-F238E27FC236}">
                  <a16:creationId xmlns:a16="http://schemas.microsoft.com/office/drawing/2014/main" id="{79425271-638C-BF5D-7678-C1C8650CF436}"/>
                </a:ext>
              </a:extLst>
            </p:cNvPr>
            <p:cNvSpPr txBox="1"/>
            <p:nvPr/>
          </p:nvSpPr>
          <p:spPr>
            <a:xfrm>
              <a:off x="1276996" y="2225715"/>
              <a:ext cx="602167" cy="362077"/>
            </a:xfrm>
            <a:prstGeom prst="rect">
              <a:avLst/>
            </a:prstGeom>
            <a:noFill/>
          </p:spPr>
          <p:txBody>
            <a:bodyPr wrap="square" rtlCol="0" anchor="b">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目的</a:t>
              </a:r>
              <a:endParaRPr lang="ja-JP" altLang="ja-JP" sz="1400" b="1" dirty="0">
                <a:solidFill>
                  <a:schemeClr val="bg1"/>
                </a:solidFill>
                <a:latin typeface="メイリオ" panose="020B0604030504040204" pitchFamily="50" charset="-128"/>
                <a:ea typeface="メイリオ" panose="020B0604030504040204" pitchFamily="50" charset="-128"/>
              </a:endParaRPr>
            </a:p>
          </p:txBody>
        </p:sp>
      </p:grpSp>
      <p:grpSp>
        <p:nvGrpSpPr>
          <p:cNvPr id="16" name="グループ化 15">
            <a:extLst>
              <a:ext uri="{FF2B5EF4-FFF2-40B4-BE49-F238E27FC236}">
                <a16:creationId xmlns:a16="http://schemas.microsoft.com/office/drawing/2014/main" id="{3A2E138F-AD43-1709-6185-BD3401CBC302}"/>
              </a:ext>
            </a:extLst>
          </p:cNvPr>
          <p:cNvGrpSpPr/>
          <p:nvPr/>
        </p:nvGrpSpPr>
        <p:grpSpPr>
          <a:xfrm>
            <a:off x="747055" y="3764786"/>
            <a:ext cx="1533838" cy="364713"/>
            <a:chOff x="1131005" y="4253388"/>
            <a:chExt cx="1625778" cy="478709"/>
          </a:xfrm>
        </p:grpSpPr>
        <p:sp>
          <p:nvSpPr>
            <p:cNvPr id="17" name="正方形/長方形 16">
              <a:extLst>
                <a:ext uri="{FF2B5EF4-FFF2-40B4-BE49-F238E27FC236}">
                  <a16:creationId xmlns:a16="http://schemas.microsoft.com/office/drawing/2014/main" id="{05CE269A-5C9F-A2C3-C0CF-1DE87E08A4B1}"/>
                </a:ext>
              </a:extLst>
            </p:cNvPr>
            <p:cNvSpPr/>
            <p:nvPr/>
          </p:nvSpPr>
          <p:spPr>
            <a:xfrm rot="10800000">
              <a:off x="1131005" y="4253388"/>
              <a:ext cx="1625778" cy="478709"/>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43967DD-8917-9949-1F32-8F48F8CEDC2A}"/>
                </a:ext>
              </a:extLst>
            </p:cNvPr>
            <p:cNvSpPr txBox="1"/>
            <p:nvPr/>
          </p:nvSpPr>
          <p:spPr>
            <a:xfrm>
              <a:off x="1284778" y="4301479"/>
              <a:ext cx="1365862" cy="4039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得られた成果</a:t>
              </a:r>
              <a:endParaRPr lang="ja-JP" altLang="ja-JP" sz="1400" b="1" dirty="0">
                <a:solidFill>
                  <a:schemeClr val="bg1"/>
                </a:solidFill>
              </a:endParaRPr>
            </a:p>
          </p:txBody>
        </p:sp>
      </p:grpSp>
      <p:grpSp>
        <p:nvGrpSpPr>
          <p:cNvPr id="19" name="グループ化 18">
            <a:extLst>
              <a:ext uri="{FF2B5EF4-FFF2-40B4-BE49-F238E27FC236}">
                <a16:creationId xmlns:a16="http://schemas.microsoft.com/office/drawing/2014/main" id="{6250EB26-C78B-93FE-5711-F6B771122230}"/>
              </a:ext>
            </a:extLst>
          </p:cNvPr>
          <p:cNvGrpSpPr/>
          <p:nvPr/>
        </p:nvGrpSpPr>
        <p:grpSpPr>
          <a:xfrm>
            <a:off x="3325812" y="2472208"/>
            <a:ext cx="1629241" cy="452322"/>
            <a:chOff x="3325812" y="2139882"/>
            <a:chExt cx="1629241" cy="452322"/>
          </a:xfrm>
        </p:grpSpPr>
        <p:sp>
          <p:nvSpPr>
            <p:cNvPr id="20" name="正方形/長方形 19">
              <a:extLst>
                <a:ext uri="{FF2B5EF4-FFF2-40B4-BE49-F238E27FC236}">
                  <a16:creationId xmlns:a16="http://schemas.microsoft.com/office/drawing/2014/main" id="{5DFADF24-0F75-3E58-FAE9-CAC0C99F970B}"/>
                </a:ext>
              </a:extLst>
            </p:cNvPr>
            <p:cNvSpPr/>
            <p:nvPr/>
          </p:nvSpPr>
          <p:spPr>
            <a:xfrm rot="10800000">
              <a:off x="3809636" y="2176394"/>
              <a:ext cx="1083389" cy="366626"/>
            </a:xfrm>
            <a:prstGeom prst="rect">
              <a:avLst/>
            </a:prstGeom>
            <a:solidFill>
              <a:srgbClr val="06C75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08B1656-D7A7-ED69-0802-F469671B5180}"/>
                </a:ext>
              </a:extLst>
            </p:cNvPr>
            <p:cNvSpPr txBox="1"/>
            <p:nvPr/>
          </p:nvSpPr>
          <p:spPr>
            <a:xfrm>
              <a:off x="3886222" y="2235243"/>
              <a:ext cx="1068831" cy="3077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取り組み</a:t>
              </a:r>
              <a:endParaRPr lang="ja-JP" altLang="ja-JP" sz="1400" b="1" dirty="0">
                <a:solidFill>
                  <a:schemeClr val="bg1"/>
                </a:solidFill>
              </a:endParaRPr>
            </a:p>
          </p:txBody>
        </p:sp>
        <p:pic>
          <p:nvPicPr>
            <p:cNvPr id="22" name="図 21">
              <a:extLst>
                <a:ext uri="{FF2B5EF4-FFF2-40B4-BE49-F238E27FC236}">
                  <a16:creationId xmlns:a16="http://schemas.microsoft.com/office/drawing/2014/main" id="{E68B77D6-C6A0-1EC5-8D14-8D612922B4BB}"/>
                </a:ext>
              </a:extLst>
            </p:cNvPr>
            <p:cNvPicPr>
              <a:picLocks noChangeAspect="1"/>
            </p:cNvPicPr>
            <p:nvPr/>
          </p:nvPicPr>
          <p:blipFill>
            <a:blip r:embed="rId3"/>
            <a:stretch>
              <a:fillRect/>
            </a:stretch>
          </p:blipFill>
          <p:spPr>
            <a:xfrm>
              <a:off x="3325812" y="2139882"/>
              <a:ext cx="416984" cy="452322"/>
            </a:xfrm>
            <a:prstGeom prst="rect">
              <a:avLst/>
            </a:prstGeom>
          </p:spPr>
        </p:pic>
      </p:grpSp>
      <p:sp>
        <p:nvSpPr>
          <p:cNvPr id="23" name="正方形/長方形 22">
            <a:extLst>
              <a:ext uri="{FF2B5EF4-FFF2-40B4-BE49-F238E27FC236}">
                <a16:creationId xmlns:a16="http://schemas.microsoft.com/office/drawing/2014/main" id="{C5C4A3C1-1176-A1E8-CA4C-A8D5F8F5D6D3}"/>
              </a:ext>
            </a:extLst>
          </p:cNvPr>
          <p:cNvSpPr/>
          <p:nvPr/>
        </p:nvSpPr>
        <p:spPr>
          <a:xfrm rot="10800000">
            <a:off x="5023147" y="2086720"/>
            <a:ext cx="6983324" cy="1215560"/>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34229B5-6444-E9F3-14A7-CCD06D35B2A6}"/>
              </a:ext>
            </a:extLst>
          </p:cNvPr>
          <p:cNvSpPr/>
          <p:nvPr/>
        </p:nvSpPr>
        <p:spPr>
          <a:xfrm>
            <a:off x="5031639" y="2326902"/>
            <a:ext cx="6987369" cy="738664"/>
          </a:xfrm>
          <a:prstGeom prst="rect">
            <a:avLst/>
          </a:prstGeom>
        </p:spPr>
        <p:txBody>
          <a:bodyPr wrap="square">
            <a:spAutoFit/>
          </a:bodyPr>
          <a:lstStyle/>
          <a:p>
            <a:pPr marL="285750" indent="-285750">
              <a:buFont typeface="Arial" panose="020B0604020202020204" pitchFamily="34" charset="0"/>
              <a:buChar char="•"/>
            </a:pPr>
            <a:r>
              <a:rPr lang="ja-JP" altLang="en-US" sz="1400" b="0" i="0">
                <a:solidFill>
                  <a:srgbClr val="333333"/>
                </a:solidFill>
                <a:effectLst/>
                <a:latin typeface="メイリオ" panose="020B0604030504040204" pitchFamily="34" charset="-128"/>
                <a:ea typeface="メイリオ" panose="020B0604030504040204" pitchFamily="34" charset="-128"/>
              </a:rPr>
              <a:t>友だち限定のユニークなイベントやメニューで友だち追加を促進</a:t>
            </a:r>
            <a:endParaRPr lang="en-US" altLang="ja-JP" sz="1400" b="0" i="0" dirty="0">
              <a:solidFill>
                <a:srgbClr val="333333"/>
              </a:solidFill>
              <a:effectLst/>
              <a:latin typeface="メイリオ" panose="020B0604030504040204" pitchFamily="34" charset="-128"/>
              <a:ea typeface="メイリオ" panose="020B0604030504040204" pitchFamily="34" charset="-128"/>
            </a:endParaRPr>
          </a:p>
          <a:p>
            <a:pPr marL="285750" indent="-285750">
              <a:buFont typeface="Arial" panose="020B0604020202020204" pitchFamily="34" charset="0"/>
              <a:buChar char="•"/>
            </a:pPr>
            <a:r>
              <a:rPr lang="ja-JP" altLang="en-US" sz="1400">
                <a:solidFill>
                  <a:srgbClr val="333333"/>
                </a:solidFill>
                <a:latin typeface="メイリオ" panose="020B0604030504040204" pitchFamily="34" charset="-128"/>
                <a:ea typeface="メイリオ" panose="020B0604030504040204" pitchFamily="34" charset="-128"/>
              </a:rPr>
              <a:t>「文字を読ませない」ように工夫したクリエイティブでメッセージ配信</a:t>
            </a:r>
            <a:endParaRPr lang="en-US" altLang="ja-JP" sz="1400" dirty="0">
              <a:solidFill>
                <a:srgbClr val="333333"/>
              </a:solidFill>
              <a:latin typeface="メイリオ" panose="020B0604030504040204" pitchFamily="34" charset="-128"/>
              <a:ea typeface="メイリオ" panose="020B0604030504040204" pitchFamily="34" charset="-128"/>
            </a:endParaRPr>
          </a:p>
          <a:p>
            <a:pPr marL="285750" indent="-285750">
              <a:buFont typeface="Arial" panose="020B0604020202020204" pitchFamily="34" charset="0"/>
              <a:buChar char="•"/>
            </a:pPr>
            <a:r>
              <a:rPr lang="en" altLang="ja-JP" sz="1400" b="0" i="0" dirty="0">
                <a:solidFill>
                  <a:srgbClr val="333333"/>
                </a:solidFill>
                <a:effectLst/>
                <a:latin typeface="メイリオ" panose="020B0604030504040204" pitchFamily="34" charset="-128"/>
                <a:ea typeface="メイリオ" panose="020B0604030504040204" pitchFamily="34" charset="-128"/>
              </a:rPr>
              <a:t>LINE</a:t>
            </a:r>
            <a:r>
              <a:rPr lang="ja-JP" altLang="en-US" sz="1400" b="0" i="0">
                <a:solidFill>
                  <a:srgbClr val="333333"/>
                </a:solidFill>
                <a:effectLst/>
                <a:latin typeface="メイリオ" panose="020B0604030504040204" pitchFamily="34" charset="-128"/>
                <a:ea typeface="メイリオ" panose="020B0604030504040204" pitchFamily="34" charset="-128"/>
              </a:rPr>
              <a:t>公式アカウント内に</a:t>
            </a:r>
            <a:r>
              <a:rPr lang="en" altLang="ja-JP" sz="1400" b="0" i="0" dirty="0">
                <a:solidFill>
                  <a:srgbClr val="333333"/>
                </a:solidFill>
                <a:effectLst/>
                <a:latin typeface="メイリオ" panose="020B0604030504040204" pitchFamily="34" charset="-128"/>
                <a:ea typeface="メイリオ" panose="020B0604030504040204" pitchFamily="34" charset="-128"/>
              </a:rPr>
              <a:t>LINE</a:t>
            </a:r>
            <a:r>
              <a:rPr lang="ja-JP" altLang="en-US" sz="1400" b="0" i="0">
                <a:solidFill>
                  <a:srgbClr val="333333"/>
                </a:solidFill>
                <a:effectLst/>
                <a:latin typeface="メイリオ" panose="020B0604030504040204" pitchFamily="34" charset="-128"/>
                <a:ea typeface="メイリオ" panose="020B0604030504040204" pitchFamily="34" charset="-128"/>
              </a:rPr>
              <a:t>で予約への導線を設置</a:t>
            </a:r>
          </a:p>
        </p:txBody>
      </p:sp>
      <p:sp>
        <p:nvSpPr>
          <p:cNvPr id="25" name="三角形 24">
            <a:extLst>
              <a:ext uri="{FF2B5EF4-FFF2-40B4-BE49-F238E27FC236}">
                <a16:creationId xmlns:a16="http://schemas.microsoft.com/office/drawing/2014/main" id="{5B0FEF04-CC8E-425D-9B1F-9FD50A8A9810}"/>
              </a:ext>
            </a:extLst>
          </p:cNvPr>
          <p:cNvSpPr/>
          <p:nvPr/>
        </p:nvSpPr>
        <p:spPr>
          <a:xfrm rot="16200000">
            <a:off x="2684519" y="4807924"/>
            <a:ext cx="587944" cy="220716"/>
          </a:xfrm>
          <a:prstGeom prst="triangle">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0E23BF30-E387-EA3F-207B-52AEE5CE0BC6}"/>
              </a:ext>
            </a:extLst>
          </p:cNvPr>
          <p:cNvCxnSpPr>
            <a:cxnSpLocks/>
          </p:cNvCxnSpPr>
          <p:nvPr/>
        </p:nvCxnSpPr>
        <p:spPr>
          <a:xfrm>
            <a:off x="90784" y="3511386"/>
            <a:ext cx="3190685" cy="0"/>
          </a:xfrm>
          <a:prstGeom prst="line">
            <a:avLst/>
          </a:prstGeom>
          <a:ln w="28575">
            <a:solidFill>
              <a:srgbClr val="07B53B"/>
            </a:solidFill>
            <a:prstDash val="sysDot"/>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C72EE9AB-A9EE-D33D-0000-9ED7445071CC}"/>
              </a:ext>
            </a:extLst>
          </p:cNvPr>
          <p:cNvSpPr/>
          <p:nvPr/>
        </p:nvSpPr>
        <p:spPr>
          <a:xfrm>
            <a:off x="152063" y="4236609"/>
            <a:ext cx="2786102" cy="1600438"/>
          </a:xfrm>
          <a:prstGeom prst="rect">
            <a:avLst/>
          </a:prstGeom>
        </p:spPr>
        <p:txBody>
          <a:bodyPr wrap="square">
            <a:spAutoFit/>
          </a:bodyPr>
          <a:lstStyle/>
          <a:p>
            <a:pPr algn="l" fontAlgn="base"/>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en" altLang="ja-JP" sz="1400" b="0" i="0" dirty="0">
                <a:solidFill>
                  <a:srgbClr val="333333"/>
                </a:solidFill>
                <a:effectLst/>
                <a:latin typeface="メイリオ" panose="020B0604030504040204" pitchFamily="34" charset="-128"/>
                <a:ea typeface="メイリオ" panose="020B0604030504040204" pitchFamily="34" charset="-128"/>
              </a:rPr>
              <a:t>LINE</a:t>
            </a:r>
            <a:r>
              <a:rPr lang="ja-JP" altLang="en-US" sz="1400" b="0" i="0">
                <a:solidFill>
                  <a:srgbClr val="333333"/>
                </a:solidFill>
                <a:effectLst/>
                <a:latin typeface="メイリオ" panose="020B0604030504040204" pitchFamily="34" charset="-128"/>
                <a:ea typeface="メイリオ" panose="020B0604030504040204" pitchFamily="34" charset="-128"/>
              </a:rPr>
              <a:t>公式アカウント導入後、売上効果がハガキ・</a:t>
            </a:r>
            <a:r>
              <a:rPr lang="en" altLang="ja-JP" sz="1400" b="0" i="0" dirty="0">
                <a:solidFill>
                  <a:srgbClr val="333333"/>
                </a:solidFill>
                <a:effectLst/>
                <a:latin typeface="メイリオ" panose="020B0604030504040204" pitchFamily="34" charset="-128"/>
                <a:ea typeface="メイリオ" panose="020B0604030504040204" pitchFamily="34" charset="-128"/>
              </a:rPr>
              <a:t>DM</a:t>
            </a:r>
            <a:r>
              <a:rPr lang="ja-JP" altLang="en-US" sz="1400" b="0" i="0">
                <a:solidFill>
                  <a:srgbClr val="333333"/>
                </a:solidFill>
                <a:effectLst/>
                <a:latin typeface="メイリオ" panose="020B0604030504040204" pitchFamily="34" charset="-128"/>
                <a:ea typeface="メイリオ" panose="020B0604030504040204" pitchFamily="34" charset="-128"/>
              </a:rPr>
              <a:t>の</a:t>
            </a:r>
            <a:r>
              <a:rPr lang="en-US" altLang="ja-JP" sz="1400" b="0" i="0" dirty="0">
                <a:solidFill>
                  <a:srgbClr val="333333"/>
                </a:solidFill>
                <a:effectLst/>
                <a:latin typeface="メイリオ" panose="020B0604030504040204" pitchFamily="34" charset="-128"/>
                <a:ea typeface="メイリオ" panose="020B0604030504040204" pitchFamily="34" charset="-128"/>
              </a:rPr>
              <a:t>14</a:t>
            </a:r>
            <a:r>
              <a:rPr lang="ja-JP" altLang="en-US" sz="1400" b="0" i="0">
                <a:solidFill>
                  <a:srgbClr val="333333"/>
                </a:solidFill>
                <a:effectLst/>
                <a:latin typeface="メイリオ" panose="020B0604030504040204" pitchFamily="34" charset="-128"/>
                <a:ea typeface="メイリオ" panose="020B0604030504040204" pitchFamily="34" charset="-128"/>
              </a:rPr>
              <a:t>倍に</a:t>
            </a:r>
          </a:p>
          <a:p>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en" altLang="ja-JP" sz="1400" b="0" i="0" dirty="0">
                <a:solidFill>
                  <a:srgbClr val="333333"/>
                </a:solidFill>
                <a:effectLst/>
                <a:latin typeface="メイリオ" panose="020B0604030504040204" pitchFamily="34" charset="-128"/>
                <a:ea typeface="メイリオ" panose="020B0604030504040204" pitchFamily="34" charset="-128"/>
              </a:rPr>
              <a:t>LINE</a:t>
            </a:r>
            <a:r>
              <a:rPr lang="ja-JP" altLang="en-US" sz="1400" b="0" i="0">
                <a:solidFill>
                  <a:srgbClr val="333333"/>
                </a:solidFill>
                <a:effectLst/>
                <a:latin typeface="メイリオ" panose="020B0604030504040204" pitchFamily="34" charset="-128"/>
                <a:ea typeface="メイリオ" panose="020B0604030504040204" pitchFamily="34" charset="-128"/>
              </a:rPr>
              <a:t>経由での予約件数が増え、予約全体の</a:t>
            </a:r>
            <a:r>
              <a:rPr lang="en-US" altLang="ja-JP" sz="1400" b="0" i="0" dirty="0">
                <a:solidFill>
                  <a:srgbClr val="333333"/>
                </a:solidFill>
                <a:effectLst/>
                <a:latin typeface="メイリオ" panose="020B0604030504040204" pitchFamily="34" charset="-128"/>
                <a:ea typeface="メイリオ" panose="020B0604030504040204" pitchFamily="34" charset="-128"/>
              </a:rPr>
              <a:t>30</a:t>
            </a:r>
            <a:r>
              <a:rPr lang="ja-JP" altLang="en-US" sz="1400" b="0" i="0">
                <a:solidFill>
                  <a:srgbClr val="333333"/>
                </a:solidFill>
                <a:effectLst/>
                <a:latin typeface="メイリオ" panose="020B0604030504040204" pitchFamily="34" charset="-128"/>
                <a:ea typeface="メイリオ" panose="020B0604030504040204" pitchFamily="34" charset="-128"/>
              </a:rPr>
              <a:t>％を占めるまでに成長</a:t>
            </a:r>
          </a:p>
        </p:txBody>
      </p:sp>
      <p:sp>
        <p:nvSpPr>
          <p:cNvPr id="28" name="正方形/長方形 27">
            <a:extLst>
              <a:ext uri="{FF2B5EF4-FFF2-40B4-BE49-F238E27FC236}">
                <a16:creationId xmlns:a16="http://schemas.microsoft.com/office/drawing/2014/main" id="{DC2C0C90-BB86-D98D-4D15-6873BE6B7052}"/>
              </a:ext>
            </a:extLst>
          </p:cNvPr>
          <p:cNvSpPr/>
          <p:nvPr/>
        </p:nvSpPr>
        <p:spPr>
          <a:xfrm>
            <a:off x="6597486" y="3679217"/>
            <a:ext cx="5258830" cy="954107"/>
          </a:xfrm>
          <a:prstGeom prst="rect">
            <a:avLst/>
          </a:prstGeom>
        </p:spPr>
        <p:txBody>
          <a:bodyPr wrap="square">
            <a:spAutoFit/>
          </a:bodyPr>
          <a:lstStyle/>
          <a:p>
            <a:pPr algn="l" fontAlgn="base"/>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b="0" i="0">
                <a:solidFill>
                  <a:srgbClr val="333333"/>
                </a:solidFill>
                <a:effectLst/>
                <a:latin typeface="メイリオ" panose="020B0604030504040204" pitchFamily="34" charset="-128"/>
                <a:ea typeface="メイリオ" panose="020B0604030504040204" pitchFamily="34" charset="-128"/>
              </a:rPr>
              <a:t>キャンペーンや季節メニューを告知する</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メッセージ配信は特にクリエイティブに注力。</a:t>
            </a:r>
            <a:r>
              <a:rPr lang="ja-JP" altLang="en-US" sz="1400" b="0" i="0">
                <a:solidFill>
                  <a:srgbClr val="333333"/>
                </a:solidFill>
                <a:effectLst/>
                <a:latin typeface="メイリオ" panose="020B0604030504040204" pitchFamily="34" charset="-128"/>
                <a:ea typeface="メイリオ" panose="020B0604030504040204" pitchFamily="34" charset="-128"/>
              </a:rPr>
              <a:t>「文字を読ませない」ことを意識し、視認性の確保を重視しながら、写真による商品アピールを強めにし、“クスッ”と笑えるイベント名を告知している</a:t>
            </a:r>
          </a:p>
        </p:txBody>
      </p:sp>
      <p:sp>
        <p:nvSpPr>
          <p:cNvPr id="29" name="正方形/長方形 28">
            <a:extLst>
              <a:ext uri="{FF2B5EF4-FFF2-40B4-BE49-F238E27FC236}">
                <a16:creationId xmlns:a16="http://schemas.microsoft.com/office/drawing/2014/main" id="{C07ADB7C-6EC1-9A29-F3CA-1A38C698DD16}"/>
              </a:ext>
            </a:extLst>
          </p:cNvPr>
          <p:cNvSpPr/>
          <p:nvPr/>
        </p:nvSpPr>
        <p:spPr>
          <a:xfrm>
            <a:off x="3446735" y="5560704"/>
            <a:ext cx="3376832" cy="954107"/>
          </a:xfrm>
          <a:prstGeom prst="rect">
            <a:avLst/>
          </a:prstGeom>
        </p:spPr>
        <p:txBody>
          <a:bodyPr wrap="square">
            <a:spAutoFit/>
          </a:bodyPr>
          <a:lstStyle/>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b="0" i="0">
                <a:solidFill>
                  <a:srgbClr val="333333"/>
                </a:solidFill>
                <a:effectLst/>
                <a:latin typeface="メイリオ" panose="020B0604030504040204" pitchFamily="34" charset="-128"/>
                <a:ea typeface="メイリオ" panose="020B0604030504040204" pitchFamily="34" charset="-128"/>
              </a:rPr>
              <a:t>約</a:t>
            </a:r>
            <a:r>
              <a:rPr lang="en-US" altLang="ja-JP" sz="1400" b="0" i="0" dirty="0">
                <a:solidFill>
                  <a:srgbClr val="333333"/>
                </a:solidFill>
                <a:effectLst/>
                <a:latin typeface="メイリオ" panose="020B0604030504040204" pitchFamily="34" charset="-128"/>
                <a:ea typeface="メイリオ" panose="020B0604030504040204" pitchFamily="34" charset="-128"/>
              </a:rPr>
              <a:t>30</a:t>
            </a:r>
            <a:r>
              <a:rPr lang="ja-JP" altLang="en-US" sz="1400" b="0" i="0">
                <a:solidFill>
                  <a:srgbClr val="333333"/>
                </a:solidFill>
                <a:effectLst/>
                <a:latin typeface="メイリオ" panose="020B0604030504040204" pitchFamily="34" charset="-128"/>
                <a:ea typeface="メイリオ" panose="020B0604030504040204" pitchFamily="34" charset="-128"/>
              </a:rPr>
              <a:t>万円の費用をかけたときの売上を比較すると、</a:t>
            </a:r>
            <a:r>
              <a:rPr lang="en" altLang="ja-JP" sz="1400" b="0" i="0" dirty="0">
                <a:solidFill>
                  <a:srgbClr val="333333"/>
                </a:solidFill>
                <a:effectLst/>
                <a:latin typeface="メイリオ" panose="020B0604030504040204" pitchFamily="34" charset="-128"/>
                <a:ea typeface="メイリオ" panose="020B0604030504040204" pitchFamily="34" charset="-128"/>
              </a:rPr>
              <a:t> LINE</a:t>
            </a:r>
            <a:r>
              <a:rPr lang="ja-JP" altLang="en-US" sz="1400" b="0" i="0">
                <a:solidFill>
                  <a:srgbClr val="333333"/>
                </a:solidFill>
                <a:effectLst/>
                <a:latin typeface="メイリオ" panose="020B0604030504040204" pitchFamily="34" charset="-128"/>
                <a:ea typeface="メイリオ" panose="020B0604030504040204" pitchFamily="34" charset="-128"/>
              </a:rPr>
              <a:t>公式アカウントはハガキ・</a:t>
            </a:r>
            <a:r>
              <a:rPr lang="en" altLang="ja-JP" sz="1400" b="0" i="0" dirty="0">
                <a:solidFill>
                  <a:srgbClr val="333333"/>
                </a:solidFill>
                <a:effectLst/>
                <a:latin typeface="メイリオ" panose="020B0604030504040204" pitchFamily="34" charset="-128"/>
                <a:ea typeface="メイリオ" panose="020B0604030504040204" pitchFamily="34" charset="-128"/>
              </a:rPr>
              <a:t>DM</a:t>
            </a:r>
            <a:r>
              <a:rPr lang="ja-JP" altLang="en-US" sz="1400" b="0" i="0">
                <a:solidFill>
                  <a:srgbClr val="333333"/>
                </a:solidFill>
                <a:effectLst/>
                <a:latin typeface="メイリオ" panose="020B0604030504040204" pitchFamily="34" charset="-128"/>
                <a:ea typeface="メイリオ" panose="020B0604030504040204" pitchFamily="34" charset="-128"/>
              </a:rPr>
              <a:t>の約</a:t>
            </a:r>
            <a:r>
              <a:rPr lang="en-US" altLang="ja-JP" sz="1400" b="0" i="0" dirty="0">
                <a:solidFill>
                  <a:srgbClr val="333333"/>
                </a:solidFill>
                <a:effectLst/>
                <a:latin typeface="メイリオ" panose="020B0604030504040204" pitchFamily="34" charset="-128"/>
                <a:ea typeface="メイリオ" panose="020B0604030504040204" pitchFamily="34" charset="-128"/>
              </a:rPr>
              <a:t>14</a:t>
            </a:r>
            <a:r>
              <a:rPr lang="ja-JP" altLang="en-US" sz="1400" b="0" i="0">
                <a:solidFill>
                  <a:srgbClr val="333333"/>
                </a:solidFill>
                <a:effectLst/>
                <a:latin typeface="メイリオ" panose="020B0604030504040204" pitchFamily="34" charset="-128"/>
                <a:ea typeface="メイリオ" panose="020B0604030504040204" pitchFamily="34" charset="-128"/>
              </a:rPr>
              <a:t>倍。</a:t>
            </a:r>
            <a:r>
              <a:rPr lang="en" altLang="ja-JP" sz="1400" b="0" i="0" dirty="0">
                <a:solidFill>
                  <a:srgbClr val="333333"/>
                </a:solidFill>
                <a:effectLst/>
                <a:latin typeface="メイリオ" panose="020B0604030504040204" pitchFamily="34" charset="-128"/>
                <a:ea typeface="メイリオ" panose="020B0604030504040204" pitchFamily="34" charset="-128"/>
              </a:rPr>
              <a:t> LINE</a:t>
            </a:r>
            <a:r>
              <a:rPr lang="ja-JP" altLang="en-US" sz="1400" b="0" i="0">
                <a:solidFill>
                  <a:srgbClr val="333333"/>
                </a:solidFill>
                <a:effectLst/>
                <a:latin typeface="メイリオ" panose="020B0604030504040204" pitchFamily="34" charset="-128"/>
                <a:ea typeface="メイリオ" panose="020B0604030504040204" pitchFamily="34" charset="-128"/>
              </a:rPr>
              <a:t>経由の予約件数は予約全体の</a:t>
            </a:r>
            <a:r>
              <a:rPr lang="en-US" altLang="ja-JP" sz="1400" b="0" i="0" dirty="0">
                <a:solidFill>
                  <a:srgbClr val="333333"/>
                </a:solidFill>
                <a:effectLst/>
                <a:latin typeface="メイリオ" panose="020B0604030504040204" pitchFamily="34" charset="-128"/>
                <a:ea typeface="メイリオ" panose="020B0604030504040204" pitchFamily="34" charset="-128"/>
              </a:rPr>
              <a:t>3</a:t>
            </a:r>
            <a:r>
              <a:rPr lang="ja-JP" altLang="en-US" sz="1400" b="0" i="0">
                <a:solidFill>
                  <a:srgbClr val="333333"/>
                </a:solidFill>
                <a:effectLst/>
                <a:latin typeface="メイリオ" panose="020B0604030504040204" pitchFamily="34" charset="-128"/>
                <a:ea typeface="メイリオ" panose="020B0604030504040204" pitchFamily="34" charset="-128"/>
              </a:rPr>
              <a:t>割に増加</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DA9FB5B4-C6D6-D0B7-54F2-0C25046C4FD5}"/>
              </a:ext>
            </a:extLst>
          </p:cNvPr>
          <p:cNvSpPr txBox="1"/>
          <p:nvPr/>
        </p:nvSpPr>
        <p:spPr>
          <a:xfrm>
            <a:off x="3372209" y="5010260"/>
            <a:ext cx="3041632" cy="338554"/>
          </a:xfrm>
          <a:prstGeom prst="rect">
            <a:avLst/>
          </a:prstGeom>
          <a:noFill/>
        </p:spPr>
        <p:txBody>
          <a:bodyPr wrap="square">
            <a:spAutoFit/>
          </a:bodyPr>
          <a:lstStyle/>
          <a:p>
            <a:pPr algn="ct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メッセージ配信や友だち追加は</a:t>
            </a:r>
            <a:r>
              <a:rPr lang="ja-JP" altLang="en-US" sz="800" b="0" i="0">
                <a:solidFill>
                  <a:srgbClr val="333333"/>
                </a:solidFill>
                <a:effectLst/>
                <a:latin typeface="メイリオ" panose="020B0604030504040204" pitchFamily="34" charset="-128"/>
                <a:ea typeface="メイリオ" panose="020B0604030504040204" pitchFamily="34" charset="-128"/>
              </a:rPr>
              <a:t>「お客さまに楽しんでいただけるかが重要」という同社の遊び心あるクリエイティブ</a:t>
            </a:r>
            <a:endPar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31" name="図 30" descr="グラフィカル ユーザー インターフェイス が含まれている画像&#10;&#10;自動的に生成された説明">
            <a:extLst>
              <a:ext uri="{FF2B5EF4-FFF2-40B4-BE49-F238E27FC236}">
                <a16:creationId xmlns:a16="http://schemas.microsoft.com/office/drawing/2014/main" id="{74F3B700-73B9-A51F-4B85-B8979847DF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6909" y="3405963"/>
            <a:ext cx="2803741" cy="1489487"/>
          </a:xfrm>
          <a:prstGeom prst="rect">
            <a:avLst/>
          </a:prstGeom>
          <a:effectLst>
            <a:outerShdw blurRad="50800" dist="38100" dir="2700000" algn="tl" rotWithShape="0">
              <a:prstClr val="black">
                <a:alpha val="40000"/>
              </a:prstClr>
            </a:outerShdw>
          </a:effectLst>
        </p:spPr>
      </p:pic>
      <p:pic>
        <p:nvPicPr>
          <p:cNvPr id="32" name="図 31" descr="グラフ&#10;&#10;自動的に生成された説明">
            <a:extLst>
              <a:ext uri="{FF2B5EF4-FFF2-40B4-BE49-F238E27FC236}">
                <a16:creationId xmlns:a16="http://schemas.microsoft.com/office/drawing/2014/main" id="{1BCF58CE-D3D9-3C46-FDD4-B07BACC0FC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22930" y="5020122"/>
            <a:ext cx="2744612" cy="1550706"/>
          </a:xfrm>
          <a:prstGeom prst="rect">
            <a:avLst/>
          </a:prstGeom>
          <a:effectLst>
            <a:outerShdw blurRad="50800" dist="38100" dir="2700000" algn="tl" rotWithShape="0">
              <a:prstClr val="black">
                <a:alpha val="40000"/>
              </a:prstClr>
            </a:outerShdw>
          </a:effectLst>
        </p:spPr>
      </p:pic>
      <p:pic>
        <p:nvPicPr>
          <p:cNvPr id="33" name="図 32" descr="グラフィカル ユーザー インターフェイス, ダイアグラム, テキスト, アプリケーション&#10;&#10;自動的に生成された説明">
            <a:extLst>
              <a:ext uri="{FF2B5EF4-FFF2-40B4-BE49-F238E27FC236}">
                <a16:creationId xmlns:a16="http://schemas.microsoft.com/office/drawing/2014/main" id="{7D8CFACC-7962-CDFE-2F52-F767F44785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3567" y="5020122"/>
            <a:ext cx="2210971" cy="1564262"/>
          </a:xfrm>
          <a:prstGeom prst="rect">
            <a:avLst/>
          </a:prstGeom>
          <a:effectLst>
            <a:outerShdw blurRad="50800" dist="38100" dir="2700000" algn="tl" rotWithShape="0">
              <a:prstClr val="black">
                <a:alpha val="40000"/>
              </a:prstClr>
            </a:outerShdw>
          </a:effectLst>
        </p:spPr>
      </p:pic>
      <p:sp>
        <p:nvSpPr>
          <p:cNvPr id="34" name="テキスト ボックス 33">
            <a:extLst>
              <a:ext uri="{FF2B5EF4-FFF2-40B4-BE49-F238E27FC236}">
                <a16:creationId xmlns:a16="http://schemas.microsoft.com/office/drawing/2014/main" id="{1D811AB0-C282-DDCC-B6C8-46BC9A65E6DF}"/>
              </a:ext>
            </a:extLst>
          </p:cNvPr>
          <p:cNvSpPr txBox="1"/>
          <p:nvPr/>
        </p:nvSpPr>
        <p:spPr>
          <a:xfrm>
            <a:off x="7901172" y="1269030"/>
            <a:ext cx="1261884" cy="307777"/>
          </a:xfrm>
          <a:prstGeom prst="rect">
            <a:avLst/>
          </a:prstGeom>
          <a:noFill/>
        </p:spPr>
        <p:txBody>
          <a:bodyPr wrap="none" rtlCol="0">
            <a:spAutoFit/>
          </a:bodyPr>
          <a:lstStyle/>
          <a:p>
            <a:r>
              <a:rPr kumimoji="1" lang="ja-JP" altLang="en-US" sz="1400">
                <a:solidFill>
                  <a:schemeClr val="bg1"/>
                </a:solidFill>
              </a:rPr>
              <a:t>詳細</a:t>
            </a:r>
            <a:r>
              <a:rPr lang="ja-JP" altLang="en-US" sz="1400">
                <a:solidFill>
                  <a:schemeClr val="bg1"/>
                </a:solidFill>
              </a:rPr>
              <a:t>は</a:t>
            </a:r>
            <a:r>
              <a:rPr lang="ja-JP" altLang="en-US" sz="1400">
                <a:hlinkClick r:id="rId7"/>
              </a:rPr>
              <a:t>こちら</a:t>
            </a:r>
            <a:endParaRPr kumimoji="1" lang="ja-JP" altLang="en-US" sz="1400"/>
          </a:p>
        </p:txBody>
      </p:sp>
      <p:sp>
        <p:nvSpPr>
          <p:cNvPr id="35" name="円/楕円 34">
            <a:extLst>
              <a:ext uri="{FF2B5EF4-FFF2-40B4-BE49-F238E27FC236}">
                <a16:creationId xmlns:a16="http://schemas.microsoft.com/office/drawing/2014/main" id="{4681F7C3-C61E-F208-72BF-DF7124F68D1D}"/>
              </a:ext>
            </a:extLst>
          </p:cNvPr>
          <p:cNvSpPr/>
          <p:nvPr/>
        </p:nvSpPr>
        <p:spPr>
          <a:xfrm>
            <a:off x="276730" y="209753"/>
            <a:ext cx="900000" cy="9000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6" name="テキスト ボックス 35">
            <a:extLst>
              <a:ext uri="{FF2B5EF4-FFF2-40B4-BE49-F238E27FC236}">
                <a16:creationId xmlns:a16="http://schemas.microsoft.com/office/drawing/2014/main" id="{37941458-B029-1B51-22D5-D054B91C877C}"/>
              </a:ext>
            </a:extLst>
          </p:cNvPr>
          <p:cNvSpPr txBox="1"/>
          <p:nvPr/>
        </p:nvSpPr>
        <p:spPr>
          <a:xfrm>
            <a:off x="179440" y="-267383"/>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kumimoji="1" lang="en-US" altLang="ja-JP"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Izakaya</a:t>
            </a:r>
            <a:endParaRPr kumimoji="1" lang="ja-JP" altLang="en-US"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pic>
        <p:nvPicPr>
          <p:cNvPr id="37" name="図 36">
            <a:extLst>
              <a:ext uri="{FF2B5EF4-FFF2-40B4-BE49-F238E27FC236}">
                <a16:creationId xmlns:a16="http://schemas.microsoft.com/office/drawing/2014/main" id="{8D498289-837E-8221-0F68-D31BC8437347}"/>
              </a:ext>
            </a:extLst>
          </p:cNvPr>
          <p:cNvPicPr>
            <a:picLocks noChangeAspect="1"/>
          </p:cNvPicPr>
          <p:nvPr/>
        </p:nvPicPr>
        <p:blipFill>
          <a:blip r:embed="rId8"/>
          <a:stretch>
            <a:fillRect/>
          </a:stretch>
        </p:blipFill>
        <p:spPr>
          <a:xfrm>
            <a:off x="570292" y="370215"/>
            <a:ext cx="345533" cy="430401"/>
          </a:xfrm>
          <a:prstGeom prst="rect">
            <a:avLst/>
          </a:prstGeom>
        </p:spPr>
      </p:pic>
      <p:sp>
        <p:nvSpPr>
          <p:cNvPr id="38" name="テキスト ボックス 37">
            <a:extLst>
              <a:ext uri="{FF2B5EF4-FFF2-40B4-BE49-F238E27FC236}">
                <a16:creationId xmlns:a16="http://schemas.microsoft.com/office/drawing/2014/main" id="{695FCA49-3A7A-8F97-AED6-FB61C395181E}"/>
              </a:ext>
            </a:extLst>
          </p:cNvPr>
          <p:cNvSpPr txBox="1"/>
          <p:nvPr/>
        </p:nvSpPr>
        <p:spPr>
          <a:xfrm>
            <a:off x="-130203" y="1191983"/>
            <a:ext cx="1836659" cy="323165"/>
          </a:xfrm>
          <a:prstGeom prst="rect">
            <a:avLst/>
          </a:prstGeom>
          <a:noFill/>
        </p:spPr>
        <p:txBody>
          <a:bodyPr wrap="square" rtlCol="0">
            <a:spAutoFit/>
          </a:bodyPr>
          <a:lstStyle/>
          <a:p>
            <a:pPr algn="ctr"/>
            <a:r>
              <a:rPr kumimoji="1" lang="ja-JP" altLang="en-US" sz="1500">
                <a:solidFill>
                  <a:schemeClr val="bg1"/>
                </a:solidFill>
              </a:rPr>
              <a:t>飲食（居酒屋）</a:t>
            </a:r>
          </a:p>
        </p:txBody>
      </p:sp>
      <p:cxnSp>
        <p:nvCxnSpPr>
          <p:cNvPr id="39" name="直線コネクタ 38">
            <a:extLst>
              <a:ext uri="{FF2B5EF4-FFF2-40B4-BE49-F238E27FC236}">
                <a16:creationId xmlns:a16="http://schemas.microsoft.com/office/drawing/2014/main" id="{DED5E8A2-DA4F-915F-EFB1-A806A140239A}"/>
              </a:ext>
            </a:extLst>
          </p:cNvPr>
          <p:cNvCxnSpPr>
            <a:cxnSpLocks/>
          </p:cNvCxnSpPr>
          <p:nvPr/>
        </p:nvCxnSpPr>
        <p:spPr>
          <a:xfrm>
            <a:off x="1459004" y="73145"/>
            <a:ext cx="0" cy="1503662"/>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D7D3C607-8699-08F3-BCEB-9E659F5CDE04}"/>
              </a:ext>
            </a:extLst>
          </p:cNvPr>
          <p:cNvSpPr/>
          <p:nvPr/>
        </p:nvSpPr>
        <p:spPr>
          <a:xfrm>
            <a:off x="3239533" y="1745426"/>
            <a:ext cx="8903618" cy="5021134"/>
          </a:xfrm>
          <a:prstGeom prst="rect">
            <a:avLst/>
          </a:prstGeom>
          <a:noFill/>
          <a:ln w="28575">
            <a:solidFill>
              <a:srgbClr val="07B5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descr="人, 建物, 男, フロント が含まれている画像&#10;&#10;自動的に生成された説明">
            <a:extLst>
              <a:ext uri="{FF2B5EF4-FFF2-40B4-BE49-F238E27FC236}">
                <a16:creationId xmlns:a16="http://schemas.microsoft.com/office/drawing/2014/main" id="{BA65C37B-68E4-2774-AA07-21B3DE02E7A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63224" y="105236"/>
            <a:ext cx="2882629" cy="1921752"/>
          </a:xfrm>
          <a:prstGeom prst="rect">
            <a:avLst/>
          </a:prstGeom>
        </p:spPr>
      </p:pic>
    </p:spTree>
    <p:extLst>
      <p:ext uri="{BB962C8B-B14F-4D97-AF65-F5344CB8AC3E}">
        <p14:creationId xmlns:p14="http://schemas.microsoft.com/office/powerpoint/2010/main" val="1491173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37941458-B029-1B51-22D5-D054B91C877C}"/>
              </a:ext>
            </a:extLst>
          </p:cNvPr>
          <p:cNvSpPr txBox="1"/>
          <p:nvPr/>
        </p:nvSpPr>
        <p:spPr>
          <a:xfrm>
            <a:off x="179440" y="-267383"/>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kumimoji="1" lang="en-US" altLang="ja-JP"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Izakaya</a:t>
            </a:r>
            <a:endParaRPr kumimoji="1" lang="ja-JP" altLang="en-US"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 name="正方形/長方形 1">
            <a:extLst>
              <a:ext uri="{FF2B5EF4-FFF2-40B4-BE49-F238E27FC236}">
                <a16:creationId xmlns:a16="http://schemas.microsoft.com/office/drawing/2014/main" id="{567C0EE5-BE9F-C24C-5976-58CC738E2F00}"/>
              </a:ext>
            </a:extLst>
          </p:cNvPr>
          <p:cNvSpPr/>
          <p:nvPr/>
        </p:nvSpPr>
        <p:spPr>
          <a:xfrm>
            <a:off x="0" y="-1"/>
            <a:ext cx="12192000" cy="1640190"/>
          </a:xfrm>
          <a:prstGeom prst="rect">
            <a:avLst/>
          </a:prstGeom>
          <a:solidFill>
            <a:srgbClr val="07B53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05F1C122-81EB-46EF-5D72-49EEA881081C}"/>
              </a:ext>
            </a:extLst>
          </p:cNvPr>
          <p:cNvSpPr txBox="1"/>
          <p:nvPr/>
        </p:nvSpPr>
        <p:spPr>
          <a:xfrm>
            <a:off x="1606048" y="227427"/>
            <a:ext cx="8087159" cy="707886"/>
          </a:xfrm>
          <a:prstGeom prst="rect">
            <a:avLst/>
          </a:prstGeom>
          <a:noFill/>
        </p:spPr>
        <p:txBody>
          <a:bodyPr wrap="square" rtlCol="0">
            <a:spAutoFit/>
          </a:bodyPr>
          <a:lstStyle/>
          <a:p>
            <a:pPr fontAlgn="base"/>
            <a:r>
              <a:rPr lang="ja-JP" altLang="en-US" sz="2000" b="1">
                <a:solidFill>
                  <a:schemeClr val="bg1"/>
                </a:solidFill>
                <a:latin typeface="メイリオ" panose="020B0604030504040204" pitchFamily="34" charset="-128"/>
                <a:ea typeface="メイリオ" panose="020B0604030504040204" pitchFamily="34" charset="-128"/>
              </a:rPr>
              <a:t>入り口を増やして、出口を減らす。広告を利用せずに</a:t>
            </a:r>
            <a:endParaRPr lang="en-US" altLang="ja-JP" sz="2000" b="1" dirty="0">
              <a:solidFill>
                <a:schemeClr val="bg1"/>
              </a:solidFill>
              <a:latin typeface="メイリオ" panose="020B0604030504040204" pitchFamily="34" charset="-128"/>
              <a:ea typeface="メイリオ" panose="020B0604030504040204" pitchFamily="34" charset="-128"/>
            </a:endParaRPr>
          </a:p>
          <a:p>
            <a:pPr fontAlgn="base"/>
            <a:r>
              <a:rPr lang="en-US" altLang="ja-JP" sz="2000" b="1" dirty="0">
                <a:solidFill>
                  <a:schemeClr val="bg1"/>
                </a:solidFill>
                <a:latin typeface="メイリオ" panose="020B0604030504040204" pitchFamily="34" charset="-128"/>
                <a:ea typeface="メイリオ" panose="020B0604030504040204" pitchFamily="34" charset="-128"/>
              </a:rPr>
              <a:t>3,400</a:t>
            </a:r>
            <a:r>
              <a:rPr lang="ja-JP" altLang="en-US" sz="2000" b="1">
                <a:solidFill>
                  <a:schemeClr val="bg1"/>
                </a:solidFill>
                <a:latin typeface="メイリオ" panose="020B0604030504040204" pitchFamily="34" charset="-128"/>
                <a:ea typeface="メイリオ" panose="020B0604030504040204" pitchFamily="34" charset="-128"/>
              </a:rPr>
              <a:t>人の友だちを獲得した地域密着サロンの</a:t>
            </a:r>
            <a:r>
              <a:rPr lang="en" altLang="ja-JP" sz="2000" b="1" dirty="0">
                <a:solidFill>
                  <a:schemeClr val="bg1"/>
                </a:solidFill>
                <a:latin typeface="メイリオ" panose="020B0604030504040204" pitchFamily="34" charset="-128"/>
                <a:ea typeface="メイリオ" panose="020B0604030504040204" pitchFamily="34" charset="-128"/>
              </a:rPr>
              <a:t>LINE</a:t>
            </a:r>
            <a:r>
              <a:rPr lang="ja-JP" altLang="en-US" sz="2000" b="1">
                <a:solidFill>
                  <a:schemeClr val="bg1"/>
                </a:solidFill>
                <a:latin typeface="メイリオ" panose="020B0604030504040204" pitchFamily="34" charset="-128"/>
                <a:ea typeface="メイリオ" panose="020B0604030504040204" pitchFamily="34" charset="-128"/>
              </a:rPr>
              <a:t>活用</a:t>
            </a:r>
          </a:p>
        </p:txBody>
      </p:sp>
      <p:sp>
        <p:nvSpPr>
          <p:cNvPr id="4" name="テキスト ボックス 3">
            <a:extLst>
              <a:ext uri="{FF2B5EF4-FFF2-40B4-BE49-F238E27FC236}">
                <a16:creationId xmlns:a16="http://schemas.microsoft.com/office/drawing/2014/main" id="{B26645D0-3172-440B-CEFC-055CDDF9F09D}"/>
              </a:ext>
            </a:extLst>
          </p:cNvPr>
          <p:cNvSpPr txBox="1"/>
          <p:nvPr/>
        </p:nvSpPr>
        <p:spPr>
          <a:xfrm>
            <a:off x="1645059" y="960229"/>
            <a:ext cx="7555606" cy="338554"/>
          </a:xfrm>
          <a:prstGeom prst="rect">
            <a:avLst/>
          </a:prstGeom>
          <a:noFill/>
        </p:spPr>
        <p:txBody>
          <a:bodyPr wrap="square" rtlCol="0">
            <a:spAutoFit/>
          </a:bodyPr>
          <a:lstStyle/>
          <a:p>
            <a:r>
              <a:rPr lang="en-US" altLang="ja-JP" sz="1600" dirty="0" err="1">
                <a:solidFill>
                  <a:schemeClr val="bg1"/>
                </a:solidFill>
                <a:latin typeface="メイリオ" panose="020B0604030504040204" pitchFamily="50" charset="-128"/>
                <a:ea typeface="メイリオ" panose="020B0604030504040204" pitchFamily="50" charset="-128"/>
              </a:rPr>
              <a:t>L’la</a:t>
            </a:r>
            <a:r>
              <a:rPr lang="en-US" altLang="ja-JP" sz="1600" dirty="0">
                <a:solidFill>
                  <a:schemeClr val="bg1"/>
                </a:solidFill>
                <a:latin typeface="メイリオ" panose="020B0604030504040204" pitchFamily="50" charset="-128"/>
                <a:ea typeface="メイリオ" panose="020B0604030504040204" pitchFamily="50" charset="-128"/>
              </a:rPr>
              <a:t> </a:t>
            </a:r>
            <a:r>
              <a:rPr lang="en-US" altLang="ja-JP" sz="1600" dirty="0" err="1">
                <a:solidFill>
                  <a:schemeClr val="bg1"/>
                </a:solidFill>
                <a:latin typeface="メイリオ" panose="020B0604030504040204" pitchFamily="50" charset="-128"/>
                <a:ea typeface="メイリオ" panose="020B0604030504040204" pitchFamily="50" charset="-128"/>
              </a:rPr>
              <a:t>citta</a:t>
            </a:r>
            <a:r>
              <a:rPr lang="ja-JP" altLang="en-US" sz="1600">
                <a:solidFill>
                  <a:schemeClr val="bg1"/>
                </a:solidFill>
                <a:latin typeface="メイリオ" panose="020B0604030504040204" pitchFamily="50" charset="-128"/>
                <a:ea typeface="メイリオ" panose="020B0604030504040204" pitchFamily="50" charset="-128"/>
              </a:rPr>
              <a:t>（ララチッタ）</a:t>
            </a:r>
            <a:endParaRPr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5" name="三角形 4">
            <a:extLst>
              <a:ext uri="{FF2B5EF4-FFF2-40B4-BE49-F238E27FC236}">
                <a16:creationId xmlns:a16="http://schemas.microsoft.com/office/drawing/2014/main" id="{B1DBDD36-2D1C-880E-622E-A97438B43B85}"/>
              </a:ext>
            </a:extLst>
          </p:cNvPr>
          <p:cNvSpPr/>
          <p:nvPr/>
        </p:nvSpPr>
        <p:spPr>
          <a:xfrm rot="5400000">
            <a:off x="2736817" y="2710445"/>
            <a:ext cx="582762" cy="2207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56E4C33-A3CA-EBF4-1B3D-3D86D6B6CD07}"/>
              </a:ext>
            </a:extLst>
          </p:cNvPr>
          <p:cNvSpPr/>
          <p:nvPr/>
        </p:nvSpPr>
        <p:spPr>
          <a:xfrm>
            <a:off x="130351" y="2529422"/>
            <a:ext cx="2793902" cy="954107"/>
          </a:xfrm>
          <a:prstGeom prst="rect">
            <a:avLst/>
          </a:prstGeom>
        </p:spPr>
        <p:txBody>
          <a:bodyPr wrap="square">
            <a:spAutoFit/>
          </a:bodyPr>
          <a:lstStyle/>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●サロンの認知度が上がるとともに多くなる問い合わせに効率良く対応して、多くのお客様に来店してもらいたい</a:t>
            </a:r>
            <a:endParaRPr lang="ja-JP" altLang="en-US" sz="1400" b="0" i="0">
              <a:solidFill>
                <a:srgbClr val="333333"/>
              </a:solidFill>
              <a:effectLst/>
              <a:latin typeface="メイリオ" panose="020B0604030504040204" pitchFamily="34" charset="-128"/>
              <a:ea typeface="メイリオ" panose="020B0604030504040204" pitchFamily="34" charset="-128"/>
            </a:endParaRPr>
          </a:p>
        </p:txBody>
      </p:sp>
      <p:grpSp>
        <p:nvGrpSpPr>
          <p:cNvPr id="7" name="グループ化 6">
            <a:extLst>
              <a:ext uri="{FF2B5EF4-FFF2-40B4-BE49-F238E27FC236}">
                <a16:creationId xmlns:a16="http://schemas.microsoft.com/office/drawing/2014/main" id="{3218AE4C-B975-5997-0947-AC9F60285131}"/>
              </a:ext>
            </a:extLst>
          </p:cNvPr>
          <p:cNvGrpSpPr/>
          <p:nvPr/>
        </p:nvGrpSpPr>
        <p:grpSpPr>
          <a:xfrm>
            <a:off x="978332" y="2088994"/>
            <a:ext cx="961344" cy="367921"/>
            <a:chOff x="1067625" y="2154960"/>
            <a:chExt cx="987890" cy="432832"/>
          </a:xfrm>
        </p:grpSpPr>
        <p:sp>
          <p:nvSpPr>
            <p:cNvPr id="42" name="正方形/長方形 41">
              <a:extLst>
                <a:ext uri="{FF2B5EF4-FFF2-40B4-BE49-F238E27FC236}">
                  <a16:creationId xmlns:a16="http://schemas.microsoft.com/office/drawing/2014/main" id="{9DB0E6D4-B9B1-FB2A-0F2E-031CD3AA2562}"/>
                </a:ext>
              </a:extLst>
            </p:cNvPr>
            <p:cNvSpPr/>
            <p:nvPr/>
          </p:nvSpPr>
          <p:spPr>
            <a:xfrm rot="10800000">
              <a:off x="1067625" y="2154960"/>
              <a:ext cx="987890" cy="412507"/>
            </a:xfrm>
            <a:prstGeom prst="rect">
              <a:avLst/>
            </a:prstGeom>
            <a:solidFill>
              <a:schemeClr val="bg1">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b"/>
            <a:lstStyle/>
            <a:p>
              <a:pPr algn="ctr"/>
              <a:endParaRPr kumimoji="1" lang="ja-JP" altLang="en-US"/>
            </a:p>
          </p:txBody>
        </p:sp>
        <p:sp>
          <p:nvSpPr>
            <p:cNvPr id="43" name="テキスト ボックス 42">
              <a:extLst>
                <a:ext uri="{FF2B5EF4-FFF2-40B4-BE49-F238E27FC236}">
                  <a16:creationId xmlns:a16="http://schemas.microsoft.com/office/drawing/2014/main" id="{3CA8146B-DB40-8C43-B5B5-11F1CA1981E7}"/>
                </a:ext>
              </a:extLst>
            </p:cNvPr>
            <p:cNvSpPr txBox="1"/>
            <p:nvPr/>
          </p:nvSpPr>
          <p:spPr>
            <a:xfrm>
              <a:off x="1276996" y="2225715"/>
              <a:ext cx="602167" cy="362077"/>
            </a:xfrm>
            <a:prstGeom prst="rect">
              <a:avLst/>
            </a:prstGeom>
            <a:noFill/>
          </p:spPr>
          <p:txBody>
            <a:bodyPr wrap="square" rtlCol="0" anchor="b">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目的</a:t>
              </a:r>
              <a:endParaRPr lang="ja-JP" altLang="ja-JP" sz="1400" b="1" dirty="0">
                <a:solidFill>
                  <a:schemeClr val="bg1"/>
                </a:solidFill>
                <a:latin typeface="メイリオ" panose="020B0604030504040204" pitchFamily="50" charset="-128"/>
                <a:ea typeface="メイリオ" panose="020B0604030504040204" pitchFamily="50" charset="-128"/>
              </a:endParaRPr>
            </a:p>
          </p:txBody>
        </p:sp>
      </p:grpSp>
      <p:grpSp>
        <p:nvGrpSpPr>
          <p:cNvPr id="44" name="グループ化 43">
            <a:extLst>
              <a:ext uri="{FF2B5EF4-FFF2-40B4-BE49-F238E27FC236}">
                <a16:creationId xmlns:a16="http://schemas.microsoft.com/office/drawing/2014/main" id="{B34F83BE-0822-4AAC-30BC-25DB18B7F227}"/>
              </a:ext>
            </a:extLst>
          </p:cNvPr>
          <p:cNvGrpSpPr/>
          <p:nvPr/>
        </p:nvGrpSpPr>
        <p:grpSpPr>
          <a:xfrm>
            <a:off x="748773" y="3900939"/>
            <a:ext cx="1533838" cy="364713"/>
            <a:chOff x="1131005" y="4253388"/>
            <a:chExt cx="1625778" cy="478709"/>
          </a:xfrm>
        </p:grpSpPr>
        <p:sp>
          <p:nvSpPr>
            <p:cNvPr id="45" name="正方形/長方形 44">
              <a:extLst>
                <a:ext uri="{FF2B5EF4-FFF2-40B4-BE49-F238E27FC236}">
                  <a16:creationId xmlns:a16="http://schemas.microsoft.com/office/drawing/2014/main" id="{7E351122-A241-9FA5-9A6A-F649EEEE8C73}"/>
                </a:ext>
              </a:extLst>
            </p:cNvPr>
            <p:cNvSpPr/>
            <p:nvPr/>
          </p:nvSpPr>
          <p:spPr>
            <a:xfrm rot="10800000">
              <a:off x="1131005" y="4253388"/>
              <a:ext cx="1625778" cy="478709"/>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B3F742FB-9211-0B98-B4A1-77D828F0B2A6}"/>
                </a:ext>
              </a:extLst>
            </p:cNvPr>
            <p:cNvSpPr txBox="1"/>
            <p:nvPr/>
          </p:nvSpPr>
          <p:spPr>
            <a:xfrm>
              <a:off x="1284778" y="4301479"/>
              <a:ext cx="1365862" cy="4039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得られた成果</a:t>
              </a:r>
              <a:endParaRPr lang="ja-JP" altLang="ja-JP" sz="1400" b="1" dirty="0">
                <a:solidFill>
                  <a:schemeClr val="bg1"/>
                </a:solidFill>
              </a:endParaRPr>
            </a:p>
          </p:txBody>
        </p:sp>
      </p:grpSp>
      <p:grpSp>
        <p:nvGrpSpPr>
          <p:cNvPr id="47" name="グループ化 46">
            <a:extLst>
              <a:ext uri="{FF2B5EF4-FFF2-40B4-BE49-F238E27FC236}">
                <a16:creationId xmlns:a16="http://schemas.microsoft.com/office/drawing/2014/main" id="{729454C2-2E0D-F37A-F878-8C21B20F9D7B}"/>
              </a:ext>
            </a:extLst>
          </p:cNvPr>
          <p:cNvGrpSpPr/>
          <p:nvPr/>
        </p:nvGrpSpPr>
        <p:grpSpPr>
          <a:xfrm>
            <a:off x="3325812" y="2472208"/>
            <a:ext cx="1624722" cy="452322"/>
            <a:chOff x="3325812" y="2139882"/>
            <a:chExt cx="1624722" cy="452322"/>
          </a:xfrm>
        </p:grpSpPr>
        <p:sp>
          <p:nvSpPr>
            <p:cNvPr id="48" name="正方形/長方形 47">
              <a:extLst>
                <a:ext uri="{FF2B5EF4-FFF2-40B4-BE49-F238E27FC236}">
                  <a16:creationId xmlns:a16="http://schemas.microsoft.com/office/drawing/2014/main" id="{FC940CCF-7B7C-110B-9D33-7A576143D049}"/>
                </a:ext>
              </a:extLst>
            </p:cNvPr>
            <p:cNvSpPr/>
            <p:nvPr/>
          </p:nvSpPr>
          <p:spPr>
            <a:xfrm rot="10800000">
              <a:off x="3809636" y="2176394"/>
              <a:ext cx="1083389" cy="366626"/>
            </a:xfrm>
            <a:prstGeom prst="rect">
              <a:avLst/>
            </a:prstGeom>
            <a:solidFill>
              <a:srgbClr val="06C75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73684519-3A15-E5F2-C6C7-5DF51E003877}"/>
                </a:ext>
              </a:extLst>
            </p:cNvPr>
            <p:cNvSpPr txBox="1"/>
            <p:nvPr/>
          </p:nvSpPr>
          <p:spPr>
            <a:xfrm>
              <a:off x="3881703" y="2235244"/>
              <a:ext cx="1068831" cy="3077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取り組み</a:t>
              </a:r>
              <a:endParaRPr lang="ja-JP" altLang="ja-JP" sz="1400" b="1" dirty="0">
                <a:solidFill>
                  <a:schemeClr val="bg1"/>
                </a:solidFill>
              </a:endParaRPr>
            </a:p>
          </p:txBody>
        </p:sp>
        <p:pic>
          <p:nvPicPr>
            <p:cNvPr id="50" name="図 49">
              <a:extLst>
                <a:ext uri="{FF2B5EF4-FFF2-40B4-BE49-F238E27FC236}">
                  <a16:creationId xmlns:a16="http://schemas.microsoft.com/office/drawing/2014/main" id="{45E8797E-AC78-212C-178F-396056B4009F}"/>
                </a:ext>
              </a:extLst>
            </p:cNvPr>
            <p:cNvPicPr>
              <a:picLocks noChangeAspect="1"/>
            </p:cNvPicPr>
            <p:nvPr/>
          </p:nvPicPr>
          <p:blipFill>
            <a:blip r:embed="rId3"/>
            <a:stretch>
              <a:fillRect/>
            </a:stretch>
          </p:blipFill>
          <p:spPr>
            <a:xfrm>
              <a:off x="3325812" y="2139882"/>
              <a:ext cx="416984" cy="452322"/>
            </a:xfrm>
            <a:prstGeom prst="rect">
              <a:avLst/>
            </a:prstGeom>
          </p:spPr>
        </p:pic>
      </p:grpSp>
      <p:sp>
        <p:nvSpPr>
          <p:cNvPr id="51" name="正方形/長方形 50">
            <a:extLst>
              <a:ext uri="{FF2B5EF4-FFF2-40B4-BE49-F238E27FC236}">
                <a16:creationId xmlns:a16="http://schemas.microsoft.com/office/drawing/2014/main" id="{670BADA2-6E62-E95F-75A0-0230999A8EAC}"/>
              </a:ext>
            </a:extLst>
          </p:cNvPr>
          <p:cNvSpPr/>
          <p:nvPr/>
        </p:nvSpPr>
        <p:spPr>
          <a:xfrm rot="10800000">
            <a:off x="5023147" y="2086720"/>
            <a:ext cx="6983324" cy="1373852"/>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6A9ADD12-64BE-1705-9A27-DA3053BD9870}"/>
              </a:ext>
            </a:extLst>
          </p:cNvPr>
          <p:cNvSpPr/>
          <p:nvPr/>
        </p:nvSpPr>
        <p:spPr>
          <a:xfrm>
            <a:off x="5031639" y="2341170"/>
            <a:ext cx="6987369" cy="954107"/>
          </a:xfrm>
          <a:prstGeom prst="rect">
            <a:avLst/>
          </a:prstGeom>
        </p:spPr>
        <p:txBody>
          <a:bodyPr wrap="square">
            <a:spAutoFit/>
          </a:bodyPr>
          <a:lstStyle/>
          <a:p>
            <a:pPr marL="285750" indent="-285750">
              <a:buFont typeface="Arial" panose="020B0604020202020204" pitchFamily="34" charset="0"/>
              <a:buChar char="•"/>
            </a:pPr>
            <a:r>
              <a:rPr lang="en-US" altLang="ja-JP" sz="1400" b="0" i="0" dirty="0">
                <a:solidFill>
                  <a:srgbClr val="333333"/>
                </a:solidFill>
                <a:effectLst/>
                <a:latin typeface="メイリオ" panose="020B0604030504040204" pitchFamily="34" charset="-128"/>
                <a:ea typeface="メイリオ" panose="020B0604030504040204" pitchFamily="34" charset="-128"/>
              </a:rPr>
              <a:t>2014</a:t>
            </a:r>
            <a:r>
              <a:rPr lang="ja-JP" altLang="en-US" sz="1400" b="0" i="0">
                <a:solidFill>
                  <a:srgbClr val="333333"/>
                </a:solidFill>
                <a:effectLst/>
                <a:latin typeface="メイリオ" panose="020B0604030504040204" pitchFamily="34" charset="-128"/>
                <a:ea typeface="メイリオ" panose="020B0604030504040204" pitchFamily="34" charset="-128"/>
              </a:rPr>
              <a:t>年に</a:t>
            </a:r>
            <a:r>
              <a:rPr lang="en-US" altLang="ja-JP" sz="1400" b="0" i="0" dirty="0">
                <a:solidFill>
                  <a:srgbClr val="333333"/>
                </a:solidFill>
                <a:effectLst/>
                <a:latin typeface="メイリオ" panose="020B0604030504040204" pitchFamily="34" charset="-128"/>
                <a:ea typeface="メイリオ" panose="020B0604030504040204" pitchFamily="34" charset="-128"/>
              </a:rPr>
              <a:t>LINE</a:t>
            </a:r>
            <a:r>
              <a:rPr lang="ja-JP" altLang="en-US" sz="1400" b="0" i="0">
                <a:solidFill>
                  <a:srgbClr val="333333"/>
                </a:solidFill>
                <a:effectLst/>
                <a:latin typeface="メイリオ" panose="020B0604030504040204" pitchFamily="34" charset="-128"/>
                <a:ea typeface="メイリオ" panose="020B0604030504040204" pitchFamily="34" charset="-128"/>
              </a:rPr>
              <a:t>公式アカウントを開設</a:t>
            </a:r>
            <a:endParaRPr lang="en-US" altLang="ja-JP" sz="1400" b="0" i="0" dirty="0">
              <a:solidFill>
                <a:srgbClr val="333333"/>
              </a:solidFill>
              <a:effectLst/>
              <a:latin typeface="メイリオ" panose="020B0604030504040204" pitchFamily="34" charset="-128"/>
              <a:ea typeface="メイリオ" panose="020B0604030504040204" pitchFamily="34" charset="-128"/>
            </a:endParaRPr>
          </a:p>
          <a:p>
            <a:pPr marL="285750" indent="-285750">
              <a:buFont typeface="Arial" panose="020B0604020202020204" pitchFamily="34" charset="0"/>
              <a:buChar char="•"/>
            </a:pPr>
            <a:r>
              <a:rPr lang="ja-JP" altLang="en-US" sz="1400">
                <a:solidFill>
                  <a:srgbClr val="333333"/>
                </a:solidFill>
                <a:latin typeface="メイリオ" panose="020B0604030504040204" pitchFamily="34" charset="-128"/>
                <a:ea typeface="メイリオ" panose="020B0604030504040204" pitchFamily="34" charset="-128"/>
              </a:rPr>
              <a:t>メッセージ配信や</a:t>
            </a:r>
            <a:r>
              <a:rPr lang="en-US" altLang="ja-JP" sz="1400" dirty="0">
                <a:solidFill>
                  <a:srgbClr val="333333"/>
                </a:solidFill>
                <a:latin typeface="メイリオ" panose="020B0604030504040204" pitchFamily="34" charset="-128"/>
                <a:ea typeface="メイリオ" panose="020B0604030504040204" pitchFamily="34" charset="-128"/>
              </a:rPr>
              <a:t>LINE</a:t>
            </a:r>
            <a:r>
              <a:rPr lang="ja-JP" altLang="en-US" sz="1400">
                <a:solidFill>
                  <a:srgbClr val="333333"/>
                </a:solidFill>
                <a:latin typeface="メイリオ" panose="020B0604030504040204" pitchFamily="34" charset="-128"/>
                <a:ea typeface="メイリオ" panose="020B0604030504040204" pitchFamily="34" charset="-128"/>
              </a:rPr>
              <a:t>チャットを使って、集客を強化</a:t>
            </a:r>
            <a:endParaRPr lang="en-US" altLang="ja-JP" sz="1400" b="0" i="0" dirty="0">
              <a:solidFill>
                <a:srgbClr val="333333"/>
              </a:solidFill>
              <a:effectLst/>
              <a:latin typeface="メイリオ" panose="020B0604030504040204" pitchFamily="34" charset="-128"/>
              <a:ea typeface="メイリオ" panose="020B0604030504040204" pitchFamily="34" charset="-128"/>
            </a:endParaRPr>
          </a:p>
          <a:p>
            <a:pPr marL="285750" indent="-285750">
              <a:buFont typeface="Arial" panose="020B0604020202020204" pitchFamily="34" charset="0"/>
              <a:buChar char="•"/>
            </a:pPr>
            <a:r>
              <a:rPr lang="ja-JP" altLang="en-US" sz="1400" b="0" i="0">
                <a:solidFill>
                  <a:srgbClr val="333333"/>
                </a:solidFill>
                <a:effectLst/>
                <a:latin typeface="メイリオ" panose="020B0604030504040204" pitchFamily="34" charset="-128"/>
                <a:ea typeface="メイリオ" panose="020B0604030504040204" pitchFamily="34" charset="-128"/>
              </a:rPr>
              <a:t>より多くのユーザーに友だち追加してもらえるよう、各種</a:t>
            </a:r>
            <a:r>
              <a:rPr lang="en-US" altLang="ja-JP" sz="1400" b="0" i="0" dirty="0">
                <a:solidFill>
                  <a:srgbClr val="333333"/>
                </a:solidFill>
                <a:effectLst/>
                <a:latin typeface="メイリオ" panose="020B0604030504040204" pitchFamily="34" charset="-128"/>
                <a:ea typeface="メイリオ" panose="020B0604030504040204" pitchFamily="34" charset="-128"/>
              </a:rPr>
              <a:t>SNS</a:t>
            </a:r>
            <a:r>
              <a:rPr lang="ja-JP" altLang="en-US" sz="1400" b="0" i="0">
                <a:solidFill>
                  <a:srgbClr val="333333"/>
                </a:solidFill>
                <a:effectLst/>
                <a:latin typeface="メイリオ" panose="020B0604030504040204" pitchFamily="34" charset="-128"/>
                <a:ea typeface="メイリオ" panose="020B0604030504040204" pitchFamily="34" charset="-128"/>
              </a:rPr>
              <a:t>での告知のほか、</a:t>
            </a:r>
            <a:r>
              <a:rPr lang="en-US" altLang="ja-JP" sz="1400" b="0" i="0" dirty="0">
                <a:solidFill>
                  <a:srgbClr val="333333"/>
                </a:solidFill>
                <a:effectLst/>
                <a:latin typeface="メイリオ" panose="020B0604030504040204" pitchFamily="34" charset="-128"/>
                <a:ea typeface="メイリオ" panose="020B0604030504040204" pitchFamily="34" charset="-128"/>
              </a:rPr>
              <a:t>Web</a:t>
            </a:r>
            <a:r>
              <a:rPr lang="ja-JP" altLang="en-US" sz="1400" b="0" i="0">
                <a:solidFill>
                  <a:srgbClr val="333333"/>
                </a:solidFill>
                <a:effectLst/>
                <a:latin typeface="メイリオ" panose="020B0604030504040204" pitchFamily="34" charset="-128"/>
                <a:ea typeface="メイリオ" panose="020B0604030504040204" pitchFamily="34" charset="-128"/>
              </a:rPr>
              <a:t>サイトにおけるサロンの</a:t>
            </a:r>
            <a:r>
              <a:rPr lang="en-US" altLang="ja-JP" sz="1400" b="0" i="0" dirty="0">
                <a:solidFill>
                  <a:srgbClr val="333333"/>
                </a:solidFill>
                <a:effectLst/>
                <a:latin typeface="メイリオ" panose="020B0604030504040204" pitchFamily="34" charset="-128"/>
                <a:ea typeface="メイリオ" panose="020B0604030504040204" pitchFamily="34" charset="-128"/>
              </a:rPr>
              <a:t>LINE</a:t>
            </a:r>
            <a:r>
              <a:rPr lang="ja-JP" altLang="en-US" sz="1400" b="0" i="0">
                <a:solidFill>
                  <a:srgbClr val="333333"/>
                </a:solidFill>
                <a:effectLst/>
                <a:latin typeface="メイリオ" panose="020B0604030504040204" pitchFamily="34" charset="-128"/>
                <a:ea typeface="メイリオ" panose="020B0604030504040204" pitchFamily="34" charset="-128"/>
              </a:rPr>
              <a:t>公式アカウントを訴求</a:t>
            </a:r>
          </a:p>
        </p:txBody>
      </p:sp>
      <p:sp>
        <p:nvSpPr>
          <p:cNvPr id="53" name="三角形 52">
            <a:extLst>
              <a:ext uri="{FF2B5EF4-FFF2-40B4-BE49-F238E27FC236}">
                <a16:creationId xmlns:a16="http://schemas.microsoft.com/office/drawing/2014/main" id="{D56A3993-7635-8FDF-B41B-8DC9C6248FD9}"/>
              </a:ext>
            </a:extLst>
          </p:cNvPr>
          <p:cNvSpPr/>
          <p:nvPr/>
        </p:nvSpPr>
        <p:spPr>
          <a:xfrm rot="16200000">
            <a:off x="2684519" y="4807924"/>
            <a:ext cx="587944" cy="220716"/>
          </a:xfrm>
          <a:prstGeom prst="triangle">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3C4C2627-686D-DA1D-FD77-19A36AB3F6EA}"/>
              </a:ext>
            </a:extLst>
          </p:cNvPr>
          <p:cNvCxnSpPr>
            <a:cxnSpLocks/>
          </p:cNvCxnSpPr>
          <p:nvPr/>
        </p:nvCxnSpPr>
        <p:spPr>
          <a:xfrm>
            <a:off x="55875" y="3650234"/>
            <a:ext cx="3190685" cy="0"/>
          </a:xfrm>
          <a:prstGeom prst="line">
            <a:avLst/>
          </a:prstGeom>
          <a:ln w="28575">
            <a:solidFill>
              <a:srgbClr val="07B53B"/>
            </a:solidFill>
            <a:prstDash val="sysDot"/>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548ADF34-F0B9-9A65-6E32-92DF13237989}"/>
              </a:ext>
            </a:extLst>
          </p:cNvPr>
          <p:cNvSpPr/>
          <p:nvPr/>
        </p:nvSpPr>
        <p:spPr>
          <a:xfrm>
            <a:off x="153781" y="4372762"/>
            <a:ext cx="2786102" cy="1384995"/>
          </a:xfrm>
          <a:prstGeom prst="rect">
            <a:avLst/>
          </a:prstGeom>
        </p:spPr>
        <p:txBody>
          <a:bodyPr wrap="square">
            <a:spAutoFit/>
          </a:bodyPr>
          <a:lstStyle/>
          <a:p>
            <a:pPr algn="l" fontAlgn="base"/>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3,400</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人を超える優良な友だちを獲得</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fontAlgn="base"/>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公式アカウントのブロック率は</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30%</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と、以前よりも低い水準で推移</a:t>
            </a:r>
            <a:endParaRPr lang="ja-JP" altLang="en-US" sz="1400" b="0" i="0">
              <a:solidFill>
                <a:srgbClr val="333333"/>
              </a:solidFill>
              <a:effectLst/>
              <a:latin typeface="メイリオ" panose="020B0604030504040204" pitchFamily="34" charset="-128"/>
              <a:ea typeface="メイリオ" panose="020B0604030504040204" pitchFamily="34" charset="-128"/>
            </a:endParaRPr>
          </a:p>
        </p:txBody>
      </p:sp>
      <p:sp>
        <p:nvSpPr>
          <p:cNvPr id="56" name="正方形/長方形 55">
            <a:extLst>
              <a:ext uri="{FF2B5EF4-FFF2-40B4-BE49-F238E27FC236}">
                <a16:creationId xmlns:a16="http://schemas.microsoft.com/office/drawing/2014/main" id="{618D5A1C-76AD-3ACD-828B-53EF5EE522B8}"/>
              </a:ext>
            </a:extLst>
          </p:cNvPr>
          <p:cNvSpPr/>
          <p:nvPr/>
        </p:nvSpPr>
        <p:spPr>
          <a:xfrm>
            <a:off x="6816953" y="3750718"/>
            <a:ext cx="5258830" cy="954107"/>
          </a:xfrm>
          <a:prstGeom prst="rect">
            <a:avLst/>
          </a:prstGeom>
        </p:spPr>
        <p:txBody>
          <a:bodyPr wrap="square">
            <a:spAutoFit/>
          </a:bodyPr>
          <a:lstStyle/>
          <a:p>
            <a:pPr algn="l" fontAlgn="base"/>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◀月に数回、季節ごとの施術メニューなどについてメッセージ配信。また、</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チャットを使った「パーソナルカラー診断」を行って、その後アンケートをお送りするなど、</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人ひとりとのコミュニケーションを強化している</a:t>
            </a:r>
            <a:endParaRPr lang="ja-JP" altLang="en-US" sz="1400" b="0" i="0">
              <a:solidFill>
                <a:srgbClr val="333333"/>
              </a:solidFill>
              <a:effectLst/>
              <a:latin typeface="メイリオ" panose="020B0604030504040204" pitchFamily="34" charset="-128"/>
              <a:ea typeface="メイリオ" panose="020B0604030504040204" pitchFamily="34" charset="-128"/>
            </a:endParaRPr>
          </a:p>
        </p:txBody>
      </p:sp>
      <p:sp>
        <p:nvSpPr>
          <p:cNvPr id="57" name="正方形/長方形 56">
            <a:extLst>
              <a:ext uri="{FF2B5EF4-FFF2-40B4-BE49-F238E27FC236}">
                <a16:creationId xmlns:a16="http://schemas.microsoft.com/office/drawing/2014/main" id="{38ABFEE9-52EF-82A9-D09A-4E1923095D26}"/>
              </a:ext>
            </a:extLst>
          </p:cNvPr>
          <p:cNvSpPr/>
          <p:nvPr/>
        </p:nvSpPr>
        <p:spPr>
          <a:xfrm>
            <a:off x="3658878" y="5526713"/>
            <a:ext cx="4636159" cy="738664"/>
          </a:xfrm>
          <a:prstGeom prst="rect">
            <a:avLst/>
          </a:prstGeom>
        </p:spPr>
        <p:txBody>
          <a:bodyPr wrap="square">
            <a:spAutoFit/>
          </a:bodyPr>
          <a:lstStyle/>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経由で予約してくれた顧客には、</a:t>
            </a:r>
            <a:r>
              <a:rPr lang="ja-JP" altLang="en-US" sz="1400" b="0" i="0">
                <a:solidFill>
                  <a:srgbClr val="333333"/>
                </a:solidFill>
                <a:effectLst/>
                <a:latin typeface="UD新ゴ M"/>
              </a:rPr>
              <a:t>会計時にサイコロを振ってもらい、出た目に応じてキャッシュバックを受けられる独自のシステムを設けている</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3A4810AF-055F-0C71-30B8-35E762325D25}"/>
              </a:ext>
            </a:extLst>
          </p:cNvPr>
          <p:cNvSpPr txBox="1"/>
          <p:nvPr/>
        </p:nvSpPr>
        <p:spPr>
          <a:xfrm>
            <a:off x="7901172" y="1269030"/>
            <a:ext cx="1261884" cy="307777"/>
          </a:xfrm>
          <a:prstGeom prst="rect">
            <a:avLst/>
          </a:prstGeom>
          <a:noFill/>
        </p:spPr>
        <p:txBody>
          <a:bodyPr wrap="none" rtlCol="0">
            <a:spAutoFit/>
          </a:bodyPr>
          <a:lstStyle/>
          <a:p>
            <a:r>
              <a:rPr kumimoji="1" lang="ja-JP" altLang="en-US" sz="1400">
                <a:solidFill>
                  <a:schemeClr val="bg1"/>
                </a:solidFill>
              </a:rPr>
              <a:t>詳細</a:t>
            </a:r>
            <a:r>
              <a:rPr lang="ja-JP" altLang="en-US" sz="1400">
                <a:solidFill>
                  <a:schemeClr val="bg1"/>
                </a:solidFill>
              </a:rPr>
              <a:t>は</a:t>
            </a:r>
            <a:r>
              <a:rPr lang="ja-JP" altLang="en-US" sz="1400">
                <a:hlinkClick r:id="rId4"/>
              </a:rPr>
              <a:t>こちら</a:t>
            </a:r>
            <a:endParaRPr kumimoji="1" lang="ja-JP" altLang="en-US" sz="1400"/>
          </a:p>
        </p:txBody>
      </p:sp>
      <p:sp>
        <p:nvSpPr>
          <p:cNvPr id="59" name="円/楕円 58">
            <a:extLst>
              <a:ext uri="{FF2B5EF4-FFF2-40B4-BE49-F238E27FC236}">
                <a16:creationId xmlns:a16="http://schemas.microsoft.com/office/drawing/2014/main" id="{612B28FE-FC6D-C7F6-DCCC-39CA199FC6D5}"/>
              </a:ext>
            </a:extLst>
          </p:cNvPr>
          <p:cNvSpPr/>
          <p:nvPr/>
        </p:nvSpPr>
        <p:spPr>
          <a:xfrm>
            <a:off x="276730" y="209753"/>
            <a:ext cx="900000" cy="9000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0" name="テキスト ボックス 59">
            <a:extLst>
              <a:ext uri="{FF2B5EF4-FFF2-40B4-BE49-F238E27FC236}">
                <a16:creationId xmlns:a16="http://schemas.microsoft.com/office/drawing/2014/main" id="{4956ABE2-8156-B48C-3D43-F08641607441}"/>
              </a:ext>
            </a:extLst>
          </p:cNvPr>
          <p:cNvSpPr txBox="1"/>
          <p:nvPr/>
        </p:nvSpPr>
        <p:spPr>
          <a:xfrm>
            <a:off x="182212" y="-250624"/>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lang="en-US" altLang="ja-JP"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Hair salon</a:t>
            </a:r>
            <a:endParaRPr kumimoji="1" lang="ja-JP" altLang="en-US"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61" name="テキスト ボックス 60">
            <a:extLst>
              <a:ext uri="{FF2B5EF4-FFF2-40B4-BE49-F238E27FC236}">
                <a16:creationId xmlns:a16="http://schemas.microsoft.com/office/drawing/2014/main" id="{2066EAF8-CD9D-40C9-44E0-A52DDB0AA7D2}"/>
              </a:ext>
            </a:extLst>
          </p:cNvPr>
          <p:cNvSpPr txBox="1"/>
          <p:nvPr/>
        </p:nvSpPr>
        <p:spPr>
          <a:xfrm>
            <a:off x="-191600" y="1191708"/>
            <a:ext cx="1836659" cy="323165"/>
          </a:xfrm>
          <a:prstGeom prst="rect">
            <a:avLst/>
          </a:prstGeom>
          <a:noFill/>
        </p:spPr>
        <p:txBody>
          <a:bodyPr wrap="square" rtlCol="0">
            <a:spAutoFit/>
          </a:bodyPr>
          <a:lstStyle/>
          <a:p>
            <a:pPr algn="ctr"/>
            <a:r>
              <a:rPr lang="ja-JP" altLang="en-US" sz="1500">
                <a:solidFill>
                  <a:schemeClr val="bg1"/>
                </a:solidFill>
              </a:rPr>
              <a:t>美容室</a:t>
            </a:r>
            <a:endParaRPr kumimoji="1" lang="ja-JP" altLang="en-US" sz="1500">
              <a:solidFill>
                <a:schemeClr val="bg1"/>
              </a:solidFill>
            </a:endParaRPr>
          </a:p>
        </p:txBody>
      </p:sp>
      <p:cxnSp>
        <p:nvCxnSpPr>
          <p:cNvPr id="62" name="直線コネクタ 61">
            <a:extLst>
              <a:ext uri="{FF2B5EF4-FFF2-40B4-BE49-F238E27FC236}">
                <a16:creationId xmlns:a16="http://schemas.microsoft.com/office/drawing/2014/main" id="{A1E732A9-E553-2BE8-F123-A6B6839782D0}"/>
              </a:ext>
            </a:extLst>
          </p:cNvPr>
          <p:cNvCxnSpPr>
            <a:cxnSpLocks/>
          </p:cNvCxnSpPr>
          <p:nvPr/>
        </p:nvCxnSpPr>
        <p:spPr>
          <a:xfrm>
            <a:off x="1459004" y="73145"/>
            <a:ext cx="0" cy="1503662"/>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2E23B22E-18A3-409F-4DED-F0BDBD98A0FD}"/>
              </a:ext>
            </a:extLst>
          </p:cNvPr>
          <p:cNvSpPr/>
          <p:nvPr/>
        </p:nvSpPr>
        <p:spPr>
          <a:xfrm>
            <a:off x="3239533" y="1745426"/>
            <a:ext cx="8903618" cy="5021134"/>
          </a:xfrm>
          <a:prstGeom prst="rect">
            <a:avLst/>
          </a:prstGeom>
          <a:noFill/>
          <a:ln w="28575">
            <a:solidFill>
              <a:srgbClr val="07B5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4" name="図 63" descr="ロゴ, アイコン&#10;&#10;中程度の精度で自動的に生成された説明">
            <a:extLst>
              <a:ext uri="{FF2B5EF4-FFF2-40B4-BE49-F238E27FC236}">
                <a16:creationId xmlns:a16="http://schemas.microsoft.com/office/drawing/2014/main" id="{9034C61E-E870-9284-2647-9A93E8182F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691" y="354692"/>
            <a:ext cx="428640" cy="428640"/>
          </a:xfrm>
          <a:prstGeom prst="rect">
            <a:avLst/>
          </a:prstGeom>
        </p:spPr>
      </p:pic>
      <p:pic>
        <p:nvPicPr>
          <p:cNvPr id="65" name="図 64" descr="建物の前に座っている女性&#10;&#10;低い精度で自動的に生成された説明">
            <a:extLst>
              <a:ext uri="{FF2B5EF4-FFF2-40B4-BE49-F238E27FC236}">
                <a16:creationId xmlns:a16="http://schemas.microsoft.com/office/drawing/2014/main" id="{A8BEF740-6557-C621-5A9A-2A3CEF25E4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22931" y="112359"/>
            <a:ext cx="2810716" cy="1871765"/>
          </a:xfrm>
          <a:prstGeom prst="rect">
            <a:avLst/>
          </a:prstGeom>
        </p:spPr>
      </p:pic>
      <p:pic>
        <p:nvPicPr>
          <p:cNvPr id="66" name="図 65" descr="グラフィカル ユーザー インターフェイス, アプリケーション&#10;&#10;自動的に生成された説明">
            <a:extLst>
              <a:ext uri="{FF2B5EF4-FFF2-40B4-BE49-F238E27FC236}">
                <a16:creationId xmlns:a16="http://schemas.microsoft.com/office/drawing/2014/main" id="{634C178E-A9DA-5A93-91A0-9B9F2F27385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97244" y="3503107"/>
            <a:ext cx="3318732" cy="1709147"/>
          </a:xfrm>
          <a:prstGeom prst="rect">
            <a:avLst/>
          </a:prstGeom>
          <a:effectLst>
            <a:outerShdw blurRad="50800" dist="38100" dir="2700000" algn="tl" rotWithShape="0">
              <a:prstClr val="black">
                <a:alpha val="40000"/>
              </a:prstClr>
            </a:outerShdw>
          </a:effectLst>
        </p:spPr>
      </p:pic>
      <p:pic>
        <p:nvPicPr>
          <p:cNvPr id="67" name="図 66" descr="座る, 小さい, 横たわる, レゴ が含まれている画像&#10;&#10;自動的に生成された説明">
            <a:extLst>
              <a:ext uri="{FF2B5EF4-FFF2-40B4-BE49-F238E27FC236}">
                <a16:creationId xmlns:a16="http://schemas.microsoft.com/office/drawing/2014/main" id="{33E40446-0DE1-24F2-48C6-FE4983441B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95037" y="5212254"/>
            <a:ext cx="3337275" cy="13675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00471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37941458-B029-1B51-22D5-D054B91C877C}"/>
              </a:ext>
            </a:extLst>
          </p:cNvPr>
          <p:cNvSpPr txBox="1"/>
          <p:nvPr/>
        </p:nvSpPr>
        <p:spPr>
          <a:xfrm>
            <a:off x="179440" y="-267383"/>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kumimoji="1" lang="en-US" altLang="ja-JP"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Izakaya</a:t>
            </a:r>
            <a:endParaRPr kumimoji="1" lang="ja-JP" altLang="en-US"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 name="正方形/長方形 1">
            <a:extLst>
              <a:ext uri="{FF2B5EF4-FFF2-40B4-BE49-F238E27FC236}">
                <a16:creationId xmlns:a16="http://schemas.microsoft.com/office/drawing/2014/main" id="{BFABE077-100C-9D98-347A-33FFFECC5622}"/>
              </a:ext>
            </a:extLst>
          </p:cNvPr>
          <p:cNvSpPr/>
          <p:nvPr/>
        </p:nvSpPr>
        <p:spPr>
          <a:xfrm>
            <a:off x="0" y="-1"/>
            <a:ext cx="12192000" cy="1640190"/>
          </a:xfrm>
          <a:prstGeom prst="rect">
            <a:avLst/>
          </a:prstGeom>
          <a:solidFill>
            <a:srgbClr val="07B53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3BAA195-B8EF-8EAF-76C8-8D5C58749122}"/>
              </a:ext>
            </a:extLst>
          </p:cNvPr>
          <p:cNvSpPr txBox="1"/>
          <p:nvPr/>
        </p:nvSpPr>
        <p:spPr>
          <a:xfrm>
            <a:off x="1584814" y="215069"/>
            <a:ext cx="8087159" cy="1015663"/>
          </a:xfrm>
          <a:prstGeom prst="rect">
            <a:avLst/>
          </a:prstGeom>
          <a:noFill/>
        </p:spPr>
        <p:txBody>
          <a:bodyPr wrap="square" rtlCol="0">
            <a:spAutoFit/>
          </a:bodyPr>
          <a:lstStyle/>
          <a:p>
            <a:pPr fontAlgn="base"/>
            <a:r>
              <a:rPr lang="ja-JP" altLang="en-US" sz="2000" b="1">
                <a:solidFill>
                  <a:schemeClr val="bg1"/>
                </a:solidFill>
                <a:latin typeface="メイリオ" panose="020B0604030504040204" pitchFamily="34" charset="-128"/>
                <a:ea typeface="メイリオ" panose="020B0604030504040204" pitchFamily="34" charset="-128"/>
              </a:rPr>
              <a:t>店内告知とクーポン機能で友だち数</a:t>
            </a:r>
            <a:r>
              <a:rPr lang="en-US" altLang="ja-JP" sz="2000" b="1" dirty="0">
                <a:solidFill>
                  <a:schemeClr val="bg1"/>
                </a:solidFill>
                <a:latin typeface="メイリオ" panose="020B0604030504040204" pitchFamily="34" charset="-128"/>
                <a:ea typeface="メイリオ" panose="020B0604030504040204" pitchFamily="34" charset="-128"/>
              </a:rPr>
              <a:t>8,000</a:t>
            </a:r>
            <a:r>
              <a:rPr lang="ja-JP" altLang="en-US" sz="2000" b="1">
                <a:solidFill>
                  <a:schemeClr val="bg1"/>
                </a:solidFill>
                <a:latin typeface="メイリオ" panose="020B0604030504040204" pitchFamily="34" charset="-128"/>
                <a:ea typeface="メイリオ" panose="020B0604030504040204" pitchFamily="34" charset="-128"/>
              </a:rPr>
              <a:t>人突破！</a:t>
            </a:r>
            <a:endParaRPr lang="en-US" altLang="ja-JP" sz="2000" b="1" dirty="0">
              <a:solidFill>
                <a:schemeClr val="bg1"/>
              </a:solidFill>
              <a:latin typeface="メイリオ" panose="020B0604030504040204" pitchFamily="34" charset="-128"/>
              <a:ea typeface="メイリオ" panose="020B0604030504040204" pitchFamily="34" charset="-128"/>
            </a:endParaRPr>
          </a:p>
          <a:p>
            <a:pPr fontAlgn="base"/>
            <a:r>
              <a:rPr lang="ja-JP" altLang="en-US" sz="2000" b="1">
                <a:solidFill>
                  <a:schemeClr val="bg1"/>
                </a:solidFill>
                <a:latin typeface="メイリオ" panose="020B0604030504040204" pitchFamily="34" charset="-128"/>
                <a:ea typeface="メイリオ" panose="020B0604030504040204" pitchFamily="34" charset="-128"/>
              </a:rPr>
              <a:t>折り込みチラシも削減した業務用スーパーの友だちの集め方</a:t>
            </a:r>
          </a:p>
          <a:p>
            <a:pPr fontAlgn="base"/>
            <a:endParaRPr lang="ja-JP" altLang="en-US" sz="2000" b="1">
              <a:solidFill>
                <a:schemeClr val="bg1"/>
              </a:solidFill>
              <a:latin typeface="メイリオ" panose="020B0604030504040204" pitchFamily="34" charset="-128"/>
              <a:ea typeface="メイリオ" panose="020B0604030504040204" pitchFamily="34" charset="-128"/>
            </a:endParaRPr>
          </a:p>
        </p:txBody>
      </p:sp>
      <p:sp>
        <p:nvSpPr>
          <p:cNvPr id="4" name="テキスト ボックス 3">
            <a:extLst>
              <a:ext uri="{FF2B5EF4-FFF2-40B4-BE49-F238E27FC236}">
                <a16:creationId xmlns:a16="http://schemas.microsoft.com/office/drawing/2014/main" id="{CAD3BE47-0CB0-3313-3563-B9A0FABE0284}"/>
              </a:ext>
            </a:extLst>
          </p:cNvPr>
          <p:cNvSpPr txBox="1"/>
          <p:nvPr/>
        </p:nvSpPr>
        <p:spPr>
          <a:xfrm>
            <a:off x="1592972" y="983881"/>
            <a:ext cx="7555606" cy="338554"/>
          </a:xfrm>
          <a:prstGeom prst="rect">
            <a:avLst/>
          </a:prstGeom>
          <a:noFill/>
        </p:spPr>
        <p:txBody>
          <a:bodyPr wrap="square" rtlCol="0">
            <a:spAutoFit/>
          </a:bodyPr>
          <a:lstStyle/>
          <a:p>
            <a:r>
              <a:rPr lang="ja-JP" altLang="en-US" sz="1600">
                <a:solidFill>
                  <a:schemeClr val="bg1"/>
                </a:solidFill>
                <a:latin typeface="メイリオ" panose="020B0604030504040204" pitchFamily="50" charset="-128"/>
                <a:ea typeface="メイリオ" panose="020B0604030504040204" pitchFamily="50" charset="-128"/>
              </a:rPr>
              <a:t>エンド商事株式会社</a:t>
            </a:r>
            <a:endParaRPr lang="en-US" altLang="ja-JP" sz="1600" dirty="0" err="1">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2BF4344-343F-4392-4E8A-B80613D2DDAA}"/>
              </a:ext>
            </a:extLst>
          </p:cNvPr>
          <p:cNvSpPr txBox="1"/>
          <p:nvPr/>
        </p:nvSpPr>
        <p:spPr>
          <a:xfrm>
            <a:off x="7901172" y="1269030"/>
            <a:ext cx="1261884" cy="307777"/>
          </a:xfrm>
          <a:prstGeom prst="rect">
            <a:avLst/>
          </a:prstGeom>
          <a:noFill/>
        </p:spPr>
        <p:txBody>
          <a:bodyPr wrap="none" rtlCol="0">
            <a:spAutoFit/>
          </a:bodyPr>
          <a:lstStyle/>
          <a:p>
            <a:r>
              <a:rPr kumimoji="1" lang="ja-JP" altLang="en-US" sz="1400">
                <a:solidFill>
                  <a:schemeClr val="bg1"/>
                </a:solidFill>
              </a:rPr>
              <a:t>詳細</a:t>
            </a:r>
            <a:r>
              <a:rPr lang="ja-JP" altLang="en-US" sz="1400">
                <a:solidFill>
                  <a:schemeClr val="bg1"/>
                </a:solidFill>
              </a:rPr>
              <a:t>は</a:t>
            </a:r>
            <a:r>
              <a:rPr lang="ja-JP" altLang="en-US" sz="1400">
                <a:hlinkClick r:id="rId3"/>
              </a:rPr>
              <a:t>こちら</a:t>
            </a:r>
            <a:endParaRPr kumimoji="1" lang="ja-JP" altLang="en-US" sz="1400"/>
          </a:p>
        </p:txBody>
      </p:sp>
      <p:sp>
        <p:nvSpPr>
          <p:cNvPr id="6" name="円/楕円 5">
            <a:extLst>
              <a:ext uri="{FF2B5EF4-FFF2-40B4-BE49-F238E27FC236}">
                <a16:creationId xmlns:a16="http://schemas.microsoft.com/office/drawing/2014/main" id="{CD0462F8-8B52-E24B-DACF-87B0071ACD4E}"/>
              </a:ext>
            </a:extLst>
          </p:cNvPr>
          <p:cNvSpPr/>
          <p:nvPr/>
        </p:nvSpPr>
        <p:spPr>
          <a:xfrm>
            <a:off x="276730" y="128108"/>
            <a:ext cx="900000" cy="9000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テキスト ボックス 6">
            <a:extLst>
              <a:ext uri="{FF2B5EF4-FFF2-40B4-BE49-F238E27FC236}">
                <a16:creationId xmlns:a16="http://schemas.microsoft.com/office/drawing/2014/main" id="{833EDF2C-7A93-DC82-188B-41119D14D18C}"/>
              </a:ext>
            </a:extLst>
          </p:cNvPr>
          <p:cNvSpPr txBox="1"/>
          <p:nvPr/>
        </p:nvSpPr>
        <p:spPr>
          <a:xfrm>
            <a:off x="-169557" y="1076492"/>
            <a:ext cx="1836659" cy="553998"/>
          </a:xfrm>
          <a:prstGeom prst="rect">
            <a:avLst/>
          </a:prstGeom>
          <a:noFill/>
        </p:spPr>
        <p:txBody>
          <a:bodyPr wrap="square" rtlCol="0">
            <a:spAutoFit/>
          </a:bodyPr>
          <a:lstStyle/>
          <a:p>
            <a:pPr algn="ctr"/>
            <a:r>
              <a:rPr kumimoji="1" lang="ja-JP" altLang="en-US" sz="1500">
                <a:solidFill>
                  <a:schemeClr val="bg1"/>
                </a:solidFill>
              </a:rPr>
              <a:t>スーパー</a:t>
            </a:r>
            <a:endParaRPr kumimoji="1" lang="en-US" altLang="ja-JP" sz="1500" dirty="0">
              <a:solidFill>
                <a:schemeClr val="bg1"/>
              </a:solidFill>
            </a:endParaRPr>
          </a:p>
          <a:p>
            <a:pPr algn="ctr"/>
            <a:r>
              <a:rPr lang="ja-JP" altLang="en-US" sz="1500">
                <a:solidFill>
                  <a:schemeClr val="bg1"/>
                </a:solidFill>
              </a:rPr>
              <a:t>マーケット</a:t>
            </a:r>
            <a:endParaRPr kumimoji="1" lang="en-US" altLang="ja-JP" sz="1500" dirty="0">
              <a:solidFill>
                <a:schemeClr val="bg1"/>
              </a:solidFill>
            </a:endParaRPr>
          </a:p>
        </p:txBody>
      </p:sp>
      <p:cxnSp>
        <p:nvCxnSpPr>
          <p:cNvPr id="8" name="直線コネクタ 7">
            <a:extLst>
              <a:ext uri="{FF2B5EF4-FFF2-40B4-BE49-F238E27FC236}">
                <a16:creationId xmlns:a16="http://schemas.microsoft.com/office/drawing/2014/main" id="{7C22C48E-E395-438B-8810-FC20946E38F0}"/>
              </a:ext>
            </a:extLst>
          </p:cNvPr>
          <p:cNvCxnSpPr>
            <a:cxnSpLocks/>
          </p:cNvCxnSpPr>
          <p:nvPr/>
        </p:nvCxnSpPr>
        <p:spPr>
          <a:xfrm>
            <a:off x="1459004" y="73145"/>
            <a:ext cx="0" cy="1503662"/>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D51592DF-31EA-6393-0D1C-79A909528D6A}"/>
              </a:ext>
            </a:extLst>
          </p:cNvPr>
          <p:cNvSpPr/>
          <p:nvPr/>
        </p:nvSpPr>
        <p:spPr>
          <a:xfrm>
            <a:off x="3239533" y="1745426"/>
            <a:ext cx="8903618" cy="5021134"/>
          </a:xfrm>
          <a:prstGeom prst="rect">
            <a:avLst/>
          </a:prstGeom>
          <a:noFill/>
          <a:ln w="28575">
            <a:solidFill>
              <a:srgbClr val="07B5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ロゴ&#10;&#10;自動的に生成された説明">
            <a:extLst>
              <a:ext uri="{FF2B5EF4-FFF2-40B4-BE49-F238E27FC236}">
                <a16:creationId xmlns:a16="http://schemas.microsoft.com/office/drawing/2014/main" id="{24DCCF8E-CCCB-CB0F-25F8-EC84671F1C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756" y="245036"/>
            <a:ext cx="443945" cy="443945"/>
          </a:xfrm>
          <a:prstGeom prst="rect">
            <a:avLst/>
          </a:prstGeom>
        </p:spPr>
      </p:pic>
      <p:pic>
        <p:nvPicPr>
          <p:cNvPr id="11" name="図 10" descr="屋内, テーブル, 座る, 立つ が含まれている画像&#10;&#10;自動的に生成された説明">
            <a:extLst>
              <a:ext uri="{FF2B5EF4-FFF2-40B4-BE49-F238E27FC236}">
                <a16:creationId xmlns:a16="http://schemas.microsoft.com/office/drawing/2014/main" id="{0A3D122A-B53E-1E1C-E5B4-CC4FE3868C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56736" y="120759"/>
            <a:ext cx="2893792" cy="1924973"/>
          </a:xfrm>
          <a:prstGeom prst="rect">
            <a:avLst/>
          </a:prstGeom>
        </p:spPr>
      </p:pic>
      <p:sp>
        <p:nvSpPr>
          <p:cNvPr id="12" name="三角形 11">
            <a:extLst>
              <a:ext uri="{FF2B5EF4-FFF2-40B4-BE49-F238E27FC236}">
                <a16:creationId xmlns:a16="http://schemas.microsoft.com/office/drawing/2014/main" id="{F1E862EB-02E1-4667-E64D-FA7E9230C067}"/>
              </a:ext>
            </a:extLst>
          </p:cNvPr>
          <p:cNvSpPr/>
          <p:nvPr/>
        </p:nvSpPr>
        <p:spPr>
          <a:xfrm rot="5400000">
            <a:off x="2693389" y="2943570"/>
            <a:ext cx="582762" cy="2207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561DA0C-C1A1-E73D-6609-C2877DFC67B8}"/>
              </a:ext>
            </a:extLst>
          </p:cNvPr>
          <p:cNvSpPr/>
          <p:nvPr/>
        </p:nvSpPr>
        <p:spPr>
          <a:xfrm>
            <a:off x="113246" y="2508720"/>
            <a:ext cx="2793902" cy="1384995"/>
          </a:xfrm>
          <a:prstGeom prst="rect">
            <a:avLst/>
          </a:prstGeom>
        </p:spPr>
        <p:txBody>
          <a:bodyPr wrap="square">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●コストがかさむ折り込みチラシ以外にも情報を届ける方法を検討したい</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b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●既存ユーザーの来店を促したい</a:t>
            </a:r>
          </a:p>
        </p:txBody>
      </p:sp>
      <p:grpSp>
        <p:nvGrpSpPr>
          <p:cNvPr id="14" name="グループ化 13">
            <a:extLst>
              <a:ext uri="{FF2B5EF4-FFF2-40B4-BE49-F238E27FC236}">
                <a16:creationId xmlns:a16="http://schemas.microsoft.com/office/drawing/2014/main" id="{563EAD30-0469-8F23-A6C3-285BA1509447}"/>
              </a:ext>
            </a:extLst>
          </p:cNvPr>
          <p:cNvGrpSpPr/>
          <p:nvPr/>
        </p:nvGrpSpPr>
        <p:grpSpPr>
          <a:xfrm>
            <a:off x="978332" y="2066447"/>
            <a:ext cx="961344" cy="367921"/>
            <a:chOff x="1067625" y="2154960"/>
            <a:chExt cx="987890" cy="432832"/>
          </a:xfrm>
        </p:grpSpPr>
        <p:sp>
          <p:nvSpPr>
            <p:cNvPr id="15" name="正方形/長方形 14">
              <a:extLst>
                <a:ext uri="{FF2B5EF4-FFF2-40B4-BE49-F238E27FC236}">
                  <a16:creationId xmlns:a16="http://schemas.microsoft.com/office/drawing/2014/main" id="{26EB2B5A-30B7-5EA5-569E-81C40EF93682}"/>
                </a:ext>
              </a:extLst>
            </p:cNvPr>
            <p:cNvSpPr/>
            <p:nvPr/>
          </p:nvSpPr>
          <p:spPr>
            <a:xfrm rot="10800000">
              <a:off x="1067625" y="2154960"/>
              <a:ext cx="987890" cy="412507"/>
            </a:xfrm>
            <a:prstGeom prst="rect">
              <a:avLst/>
            </a:prstGeom>
            <a:solidFill>
              <a:schemeClr val="bg1">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BF20223-E4A7-D30D-612D-5953260577F7}"/>
                </a:ext>
              </a:extLst>
            </p:cNvPr>
            <p:cNvSpPr txBox="1"/>
            <p:nvPr/>
          </p:nvSpPr>
          <p:spPr>
            <a:xfrm>
              <a:off x="1260216" y="2225715"/>
              <a:ext cx="602167" cy="362077"/>
            </a:xfrm>
            <a:prstGeom prst="rect">
              <a:avLst/>
            </a:prstGeom>
            <a:noFill/>
          </p:spPr>
          <p:txBody>
            <a:bodyPr wrap="square" rtlCol="0">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目的</a:t>
              </a:r>
              <a:endParaRPr lang="ja-JP" altLang="ja-JP" sz="1400" b="1" dirty="0">
                <a:solidFill>
                  <a:schemeClr val="bg1"/>
                </a:solidFill>
                <a:latin typeface="メイリオ" panose="020B0604030504040204" pitchFamily="50" charset="-128"/>
                <a:ea typeface="メイリオ" panose="020B0604030504040204" pitchFamily="50" charset="-128"/>
              </a:endParaRPr>
            </a:p>
          </p:txBody>
        </p:sp>
      </p:grpSp>
      <p:grpSp>
        <p:nvGrpSpPr>
          <p:cNvPr id="17" name="グループ化 16">
            <a:extLst>
              <a:ext uri="{FF2B5EF4-FFF2-40B4-BE49-F238E27FC236}">
                <a16:creationId xmlns:a16="http://schemas.microsoft.com/office/drawing/2014/main" id="{EBFDAA79-CA7D-8328-A804-86687D7E8F4D}"/>
              </a:ext>
            </a:extLst>
          </p:cNvPr>
          <p:cNvGrpSpPr/>
          <p:nvPr/>
        </p:nvGrpSpPr>
        <p:grpSpPr>
          <a:xfrm>
            <a:off x="698357" y="4380464"/>
            <a:ext cx="1533838" cy="375152"/>
            <a:chOff x="1131005" y="4253388"/>
            <a:chExt cx="1625778" cy="492411"/>
          </a:xfrm>
        </p:grpSpPr>
        <p:sp>
          <p:nvSpPr>
            <p:cNvPr id="18" name="正方形/長方形 17">
              <a:extLst>
                <a:ext uri="{FF2B5EF4-FFF2-40B4-BE49-F238E27FC236}">
                  <a16:creationId xmlns:a16="http://schemas.microsoft.com/office/drawing/2014/main" id="{0367BBCE-EC1F-6556-FB35-6ABF2E3D779F}"/>
                </a:ext>
              </a:extLst>
            </p:cNvPr>
            <p:cNvSpPr/>
            <p:nvPr/>
          </p:nvSpPr>
          <p:spPr>
            <a:xfrm rot="10800000">
              <a:off x="1131005" y="4253388"/>
              <a:ext cx="1625778" cy="478709"/>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1616B7C-85A2-56EB-3CB9-1479299D28DF}"/>
                </a:ext>
              </a:extLst>
            </p:cNvPr>
            <p:cNvSpPr txBox="1"/>
            <p:nvPr/>
          </p:nvSpPr>
          <p:spPr>
            <a:xfrm>
              <a:off x="1309761" y="4341822"/>
              <a:ext cx="1365862" cy="4039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得られた成果</a:t>
              </a:r>
              <a:endParaRPr lang="ja-JP" altLang="ja-JP" sz="1400" b="1" dirty="0">
                <a:solidFill>
                  <a:schemeClr val="bg1"/>
                </a:solidFill>
              </a:endParaRPr>
            </a:p>
          </p:txBody>
        </p:sp>
      </p:grpSp>
      <p:grpSp>
        <p:nvGrpSpPr>
          <p:cNvPr id="20" name="グループ化 19">
            <a:extLst>
              <a:ext uri="{FF2B5EF4-FFF2-40B4-BE49-F238E27FC236}">
                <a16:creationId xmlns:a16="http://schemas.microsoft.com/office/drawing/2014/main" id="{48C5EFDF-706E-B6D0-48E9-C5EDF3A0AFC0}"/>
              </a:ext>
            </a:extLst>
          </p:cNvPr>
          <p:cNvGrpSpPr/>
          <p:nvPr/>
        </p:nvGrpSpPr>
        <p:grpSpPr>
          <a:xfrm>
            <a:off x="3325812" y="2472208"/>
            <a:ext cx="1629241" cy="452322"/>
            <a:chOff x="3325812" y="2472208"/>
            <a:chExt cx="1629241" cy="452322"/>
          </a:xfrm>
        </p:grpSpPr>
        <p:sp>
          <p:nvSpPr>
            <p:cNvPr id="21" name="正方形/長方形 20">
              <a:extLst>
                <a:ext uri="{FF2B5EF4-FFF2-40B4-BE49-F238E27FC236}">
                  <a16:creationId xmlns:a16="http://schemas.microsoft.com/office/drawing/2014/main" id="{A540A09B-12D2-E116-61B7-6A5B09BB0C95}"/>
                </a:ext>
              </a:extLst>
            </p:cNvPr>
            <p:cNvSpPr/>
            <p:nvPr/>
          </p:nvSpPr>
          <p:spPr>
            <a:xfrm rot="10800000">
              <a:off x="3809636" y="2508720"/>
              <a:ext cx="1083389" cy="366626"/>
            </a:xfrm>
            <a:prstGeom prst="rect">
              <a:avLst/>
            </a:prstGeom>
            <a:solidFill>
              <a:srgbClr val="06C75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ACBEFF5-B8DF-6625-D2AD-EBBC9CF09D02}"/>
                </a:ext>
              </a:extLst>
            </p:cNvPr>
            <p:cNvSpPr txBox="1"/>
            <p:nvPr/>
          </p:nvSpPr>
          <p:spPr>
            <a:xfrm>
              <a:off x="3886222" y="2567569"/>
              <a:ext cx="1068831" cy="3077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取り組み</a:t>
              </a:r>
              <a:endParaRPr lang="ja-JP" altLang="ja-JP" sz="1400" b="1" dirty="0">
                <a:solidFill>
                  <a:schemeClr val="bg1"/>
                </a:solidFill>
              </a:endParaRPr>
            </a:p>
          </p:txBody>
        </p:sp>
        <p:pic>
          <p:nvPicPr>
            <p:cNvPr id="23" name="図 22">
              <a:extLst>
                <a:ext uri="{FF2B5EF4-FFF2-40B4-BE49-F238E27FC236}">
                  <a16:creationId xmlns:a16="http://schemas.microsoft.com/office/drawing/2014/main" id="{67889669-3A9D-F019-734D-76A9B97C649D}"/>
                </a:ext>
              </a:extLst>
            </p:cNvPr>
            <p:cNvPicPr>
              <a:picLocks noChangeAspect="1"/>
            </p:cNvPicPr>
            <p:nvPr/>
          </p:nvPicPr>
          <p:blipFill>
            <a:blip r:embed="rId6"/>
            <a:stretch>
              <a:fillRect/>
            </a:stretch>
          </p:blipFill>
          <p:spPr>
            <a:xfrm>
              <a:off x="3325812" y="2472208"/>
              <a:ext cx="416984" cy="452322"/>
            </a:xfrm>
            <a:prstGeom prst="rect">
              <a:avLst/>
            </a:prstGeom>
          </p:spPr>
        </p:pic>
      </p:grpSp>
      <p:sp>
        <p:nvSpPr>
          <p:cNvPr id="24" name="正方形/長方形 23">
            <a:extLst>
              <a:ext uri="{FF2B5EF4-FFF2-40B4-BE49-F238E27FC236}">
                <a16:creationId xmlns:a16="http://schemas.microsoft.com/office/drawing/2014/main" id="{C78F8508-01DB-DC17-0D72-14F839A8A167}"/>
              </a:ext>
            </a:extLst>
          </p:cNvPr>
          <p:cNvSpPr/>
          <p:nvPr/>
        </p:nvSpPr>
        <p:spPr>
          <a:xfrm rot="10800000">
            <a:off x="5023147" y="2086720"/>
            <a:ext cx="6983324" cy="102790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66CC3B0-341B-A9F7-05C1-BBE04917CB52}"/>
              </a:ext>
            </a:extLst>
          </p:cNvPr>
          <p:cNvSpPr/>
          <p:nvPr/>
        </p:nvSpPr>
        <p:spPr>
          <a:xfrm>
            <a:off x="5031639" y="2357398"/>
            <a:ext cx="6974833" cy="523220"/>
          </a:xfrm>
          <a:prstGeom prst="rect">
            <a:avLst/>
          </a:prstGeom>
        </p:spPr>
        <p:txBody>
          <a:bodyPr wrap="square">
            <a:spAutoFit/>
          </a:bodyPr>
          <a:lstStyle/>
          <a:p>
            <a:pPr marL="285750" indent="-285750">
              <a:buFont typeface="Arial" panose="020B0604020202020204" pitchFamily="34" charset="0"/>
              <a:buChar cha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大阪市内</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7</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店舗で</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公式アカウント</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を開設</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お買い得商品のタイアップキャンペーンや店頭告知で友だち追加を案内</a:t>
            </a:r>
          </a:p>
        </p:txBody>
      </p:sp>
      <p:sp>
        <p:nvSpPr>
          <p:cNvPr id="26" name="三角形 25">
            <a:extLst>
              <a:ext uri="{FF2B5EF4-FFF2-40B4-BE49-F238E27FC236}">
                <a16:creationId xmlns:a16="http://schemas.microsoft.com/office/drawing/2014/main" id="{3E11A332-DAE5-2D85-8AC4-BEB8A0529DD0}"/>
              </a:ext>
            </a:extLst>
          </p:cNvPr>
          <p:cNvSpPr/>
          <p:nvPr/>
        </p:nvSpPr>
        <p:spPr>
          <a:xfrm rot="16200000">
            <a:off x="2723534" y="5389613"/>
            <a:ext cx="587944" cy="220716"/>
          </a:xfrm>
          <a:prstGeom prst="triangle">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CDCE9DED-7B6A-959F-9347-F2EC4D6C22A2}"/>
              </a:ext>
            </a:extLst>
          </p:cNvPr>
          <p:cNvCxnSpPr>
            <a:cxnSpLocks/>
          </p:cNvCxnSpPr>
          <p:nvPr/>
        </p:nvCxnSpPr>
        <p:spPr>
          <a:xfrm>
            <a:off x="77514" y="4095453"/>
            <a:ext cx="3190685" cy="0"/>
          </a:xfrm>
          <a:prstGeom prst="line">
            <a:avLst/>
          </a:prstGeom>
          <a:ln w="28575">
            <a:solidFill>
              <a:srgbClr val="07B53B"/>
            </a:solidFill>
            <a:prstDash val="sysDot"/>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2A873E59-6F28-5DA6-DEFA-361C38015432}"/>
              </a:ext>
            </a:extLst>
          </p:cNvPr>
          <p:cNvSpPr/>
          <p:nvPr/>
        </p:nvSpPr>
        <p:spPr>
          <a:xfrm>
            <a:off x="113247" y="4898888"/>
            <a:ext cx="2793902" cy="1384995"/>
          </a:xfrm>
          <a:prstGeom prst="rect">
            <a:avLst/>
          </a:prstGeom>
        </p:spPr>
        <p:txBody>
          <a:bodyPr wrap="square">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●開設から</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年間で全店舗の総友だち数が</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8,000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人を突破</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b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公式アカウントの成長によって折り込みチラシなどのコスト削減に成功</a:t>
            </a:r>
          </a:p>
        </p:txBody>
      </p:sp>
      <p:sp>
        <p:nvSpPr>
          <p:cNvPr id="29" name="正方形/長方形 28">
            <a:extLst>
              <a:ext uri="{FF2B5EF4-FFF2-40B4-BE49-F238E27FC236}">
                <a16:creationId xmlns:a16="http://schemas.microsoft.com/office/drawing/2014/main" id="{AC31FC3A-8CF8-8471-3B03-6358C3230729}"/>
              </a:ext>
            </a:extLst>
          </p:cNvPr>
          <p:cNvSpPr/>
          <p:nvPr/>
        </p:nvSpPr>
        <p:spPr>
          <a:xfrm>
            <a:off x="3505169" y="3699364"/>
            <a:ext cx="5645047" cy="1169551"/>
          </a:xfrm>
          <a:prstGeom prst="rect">
            <a:avLst/>
          </a:prstGeom>
        </p:spPr>
        <p:txBody>
          <a:bodyPr wrap="square">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▶業務用スーパーの利点である大量仕入れによる特化商品を販売する際、友だち追加によるインセンティブとしてクーポンを付与。取り組みの結果、友だち集めを本格化させてから</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カ月経過時点で増加率が急激に上昇。クーポンを起点に全ての店舗で</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150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人以上、多い店舗では</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260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人を超える友だち追加</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があった</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813C867F-5022-CA0A-948E-6CA2FC008DF6}"/>
              </a:ext>
            </a:extLst>
          </p:cNvPr>
          <p:cNvSpPr/>
          <p:nvPr/>
        </p:nvSpPr>
        <p:spPr>
          <a:xfrm>
            <a:off x="5726398" y="5265998"/>
            <a:ext cx="6280073" cy="1169551"/>
          </a:xfrm>
          <a:prstGeom prst="rect">
            <a:avLst/>
          </a:prstGeom>
        </p:spPr>
        <p:txBody>
          <a:bodyPr wrap="square">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◀紙のチラシと</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公式アカウントでクーポンの利用率を調査した結果、</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7</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人差とほぼ同じということが分かり、</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チラシを導入。チラシは制作コストが発生し、配布するまでの準備や発信する情報も限定的だった。</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公式アカウントや</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チラシにより、制作コストの削減だけでなく、タイムリーな情報発信による購買促進が可能</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になった</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31" name="図 30" descr="グラフィカル ユーザー インターフェイス, アプリケーション&#10;&#10;自動的に生成された説明">
            <a:extLst>
              <a:ext uri="{FF2B5EF4-FFF2-40B4-BE49-F238E27FC236}">
                <a16:creationId xmlns:a16="http://schemas.microsoft.com/office/drawing/2014/main" id="{838A6ED1-42DA-98FC-56F0-E8445B484F1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37147" y="3511711"/>
            <a:ext cx="2869324" cy="1544858"/>
          </a:xfrm>
          <a:prstGeom prst="rect">
            <a:avLst/>
          </a:prstGeom>
          <a:effectLst>
            <a:outerShdw blurRad="50800" dist="38100" dir="2700000" algn="tl" rotWithShape="0">
              <a:prstClr val="black">
                <a:alpha val="40000"/>
              </a:prstClr>
            </a:outerShdw>
          </a:effectLst>
        </p:spPr>
      </p:pic>
      <p:pic>
        <p:nvPicPr>
          <p:cNvPr id="32" name="図 31" descr="店の上にある数種類のポスター&#10;&#10;低い精度で自動的に生成された説明">
            <a:extLst>
              <a:ext uri="{FF2B5EF4-FFF2-40B4-BE49-F238E27FC236}">
                <a16:creationId xmlns:a16="http://schemas.microsoft.com/office/drawing/2014/main" id="{3F4FC5CF-BA55-396D-CBD1-FA59C041A9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05169" y="5040633"/>
            <a:ext cx="2164556" cy="1625957"/>
          </a:xfrm>
          <a:prstGeom prst="rect">
            <a:avLst/>
          </a:prstGeom>
          <a:effectLst>
            <a:outerShdw blurRad="50800" dist="38100" dir="2700000" algn="tl" rotWithShape="0">
              <a:prstClr val="black">
                <a:alpha val="40000"/>
              </a:prstClr>
            </a:outerShdw>
          </a:effectLst>
        </p:spPr>
      </p:pic>
      <p:sp>
        <p:nvSpPr>
          <p:cNvPr id="33" name="テキスト ボックス 32">
            <a:extLst>
              <a:ext uri="{FF2B5EF4-FFF2-40B4-BE49-F238E27FC236}">
                <a16:creationId xmlns:a16="http://schemas.microsoft.com/office/drawing/2014/main" id="{0C06F93B-3761-2AE1-2196-7F58A39ACFC3}"/>
              </a:ext>
            </a:extLst>
          </p:cNvPr>
          <p:cNvSpPr txBox="1"/>
          <p:nvPr/>
        </p:nvSpPr>
        <p:spPr>
          <a:xfrm>
            <a:off x="179440" y="-334914"/>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kumimoji="1" lang="en-US" altLang="ja-JP" sz="100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Supermarket</a:t>
            </a:r>
            <a:endParaRPr kumimoji="1" lang="ja-JP" altLang="en-US" sz="100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Tree>
    <p:extLst>
      <p:ext uri="{BB962C8B-B14F-4D97-AF65-F5344CB8AC3E}">
        <p14:creationId xmlns:p14="http://schemas.microsoft.com/office/powerpoint/2010/main" val="389315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37941458-B029-1B51-22D5-D054B91C877C}"/>
              </a:ext>
            </a:extLst>
          </p:cNvPr>
          <p:cNvSpPr txBox="1"/>
          <p:nvPr/>
        </p:nvSpPr>
        <p:spPr>
          <a:xfrm>
            <a:off x="179440" y="-267383"/>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kumimoji="1" lang="en-US" altLang="ja-JP"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Izakaya</a:t>
            </a:r>
            <a:endParaRPr kumimoji="1" lang="ja-JP" altLang="en-US"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 name="正方形/長方形 1">
            <a:extLst>
              <a:ext uri="{FF2B5EF4-FFF2-40B4-BE49-F238E27FC236}">
                <a16:creationId xmlns:a16="http://schemas.microsoft.com/office/drawing/2014/main" id="{08B7E2BA-66CF-31C7-4CAB-3A38ED19A231}"/>
              </a:ext>
            </a:extLst>
          </p:cNvPr>
          <p:cNvSpPr/>
          <p:nvPr/>
        </p:nvSpPr>
        <p:spPr>
          <a:xfrm>
            <a:off x="0" y="-1"/>
            <a:ext cx="12192000" cy="1640190"/>
          </a:xfrm>
          <a:prstGeom prst="rect">
            <a:avLst/>
          </a:prstGeom>
          <a:solidFill>
            <a:srgbClr val="07B53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E5E2E2C-389B-85B2-75BA-41F9AAB165F4}"/>
              </a:ext>
            </a:extLst>
          </p:cNvPr>
          <p:cNvSpPr txBox="1"/>
          <p:nvPr/>
        </p:nvSpPr>
        <p:spPr>
          <a:xfrm>
            <a:off x="1584814" y="215069"/>
            <a:ext cx="8087159" cy="1323439"/>
          </a:xfrm>
          <a:prstGeom prst="rect">
            <a:avLst/>
          </a:prstGeom>
          <a:noFill/>
        </p:spPr>
        <p:txBody>
          <a:bodyPr wrap="square" rtlCol="0">
            <a:spAutoFit/>
          </a:bodyPr>
          <a:lstStyle/>
          <a:p>
            <a:pPr fontAlgn="base"/>
            <a:r>
              <a:rPr lang="ja-JP" altLang="en-US" sz="2000" b="1">
                <a:solidFill>
                  <a:schemeClr val="bg1"/>
                </a:solidFill>
                <a:latin typeface="メイリオ" panose="020B0604030504040204" pitchFamily="34" charset="-128"/>
                <a:ea typeface="メイリオ" panose="020B0604030504040204" pitchFamily="34" charset="-128"/>
              </a:rPr>
              <a:t>友だち数の増加がコンバージョンに直結！</a:t>
            </a:r>
            <a:br>
              <a:rPr lang="en-US" altLang="ja-JP" sz="2000" b="1" dirty="0">
                <a:solidFill>
                  <a:schemeClr val="bg1"/>
                </a:solidFill>
                <a:latin typeface="メイリオ" panose="020B0604030504040204" pitchFamily="34" charset="-128"/>
                <a:ea typeface="メイリオ" panose="020B0604030504040204" pitchFamily="34" charset="-128"/>
              </a:rPr>
            </a:br>
            <a:r>
              <a:rPr lang="ja-JP" altLang="en-US" sz="2000" b="1">
                <a:solidFill>
                  <a:schemeClr val="bg1"/>
                </a:solidFill>
                <a:latin typeface="メイリオ" panose="020B0604030504040204" pitchFamily="34" charset="-128"/>
                <a:ea typeface="メイリオ" panose="020B0604030504040204" pitchFamily="34" charset="-128"/>
              </a:rPr>
              <a:t>ライト層の育成に寄与する語学教室の</a:t>
            </a:r>
            <a:r>
              <a:rPr lang="en" altLang="ja-JP" sz="2000" b="1" dirty="0">
                <a:solidFill>
                  <a:schemeClr val="bg1"/>
                </a:solidFill>
                <a:latin typeface="メイリオ" panose="020B0604030504040204" pitchFamily="34" charset="-128"/>
                <a:ea typeface="メイリオ" panose="020B0604030504040204" pitchFamily="34" charset="-128"/>
              </a:rPr>
              <a:t>LINE</a:t>
            </a:r>
            <a:r>
              <a:rPr lang="ja-JP" altLang="en-US" sz="2000" b="1">
                <a:solidFill>
                  <a:schemeClr val="bg1"/>
                </a:solidFill>
                <a:latin typeface="メイリオ" panose="020B0604030504040204" pitchFamily="34" charset="-128"/>
                <a:ea typeface="メイリオ" panose="020B0604030504040204" pitchFamily="34" charset="-128"/>
              </a:rPr>
              <a:t>公式アカウント活用</a:t>
            </a:r>
          </a:p>
          <a:p>
            <a:pPr fontAlgn="base"/>
            <a:endParaRPr lang="ja-JP" altLang="en-US" sz="2000" b="1">
              <a:solidFill>
                <a:schemeClr val="bg1"/>
              </a:solidFill>
              <a:latin typeface="メイリオ" panose="020B0604030504040204" pitchFamily="34" charset="-128"/>
              <a:ea typeface="メイリオ" panose="020B0604030504040204" pitchFamily="34" charset="-128"/>
            </a:endParaRPr>
          </a:p>
          <a:p>
            <a:pPr fontAlgn="base"/>
            <a:endParaRPr lang="ja-JP" altLang="en-US" sz="2000" b="1">
              <a:solidFill>
                <a:schemeClr val="bg1"/>
              </a:solidFill>
              <a:latin typeface="メイリオ" panose="020B0604030504040204" pitchFamily="34" charset="-128"/>
              <a:ea typeface="メイリオ" panose="020B0604030504040204" pitchFamily="34" charset="-128"/>
            </a:endParaRPr>
          </a:p>
        </p:txBody>
      </p:sp>
      <p:sp>
        <p:nvSpPr>
          <p:cNvPr id="4" name="テキスト ボックス 3">
            <a:extLst>
              <a:ext uri="{FF2B5EF4-FFF2-40B4-BE49-F238E27FC236}">
                <a16:creationId xmlns:a16="http://schemas.microsoft.com/office/drawing/2014/main" id="{3F4D857E-02B3-D79D-FF80-F0CC21B4C714}"/>
              </a:ext>
            </a:extLst>
          </p:cNvPr>
          <p:cNvSpPr txBox="1"/>
          <p:nvPr/>
        </p:nvSpPr>
        <p:spPr>
          <a:xfrm>
            <a:off x="1592972" y="983881"/>
            <a:ext cx="7555606" cy="338554"/>
          </a:xfrm>
          <a:prstGeom prst="rect">
            <a:avLst/>
          </a:prstGeom>
          <a:noFill/>
        </p:spPr>
        <p:txBody>
          <a:bodyPr wrap="square" rtlCol="0">
            <a:spAutoFit/>
          </a:bodyPr>
          <a:lstStyle/>
          <a:p>
            <a:r>
              <a:rPr lang="ja-JP" altLang="en-US" sz="1600">
                <a:solidFill>
                  <a:schemeClr val="bg1"/>
                </a:solidFill>
                <a:latin typeface="メイリオ" panose="020B0604030504040204" pitchFamily="50" charset="-128"/>
                <a:ea typeface="メイリオ" panose="020B0604030504040204" pitchFamily="50" charset="-128"/>
              </a:rPr>
              <a:t>株式会社</a:t>
            </a:r>
            <a:r>
              <a:rPr lang="en-US" altLang="ja-JP" sz="1600" dirty="0">
                <a:solidFill>
                  <a:schemeClr val="bg1"/>
                </a:solidFill>
                <a:latin typeface="メイリオ" panose="020B0604030504040204" pitchFamily="50" charset="-128"/>
                <a:ea typeface="メイリオ" panose="020B0604030504040204" pitchFamily="50" charset="-128"/>
              </a:rPr>
              <a:t>K Village Tokyo</a:t>
            </a:r>
          </a:p>
        </p:txBody>
      </p:sp>
      <p:sp>
        <p:nvSpPr>
          <p:cNvPr id="5" name="テキスト ボックス 4">
            <a:extLst>
              <a:ext uri="{FF2B5EF4-FFF2-40B4-BE49-F238E27FC236}">
                <a16:creationId xmlns:a16="http://schemas.microsoft.com/office/drawing/2014/main" id="{7AA73BE1-7A8E-70C1-BEC6-96C891D3DDA6}"/>
              </a:ext>
            </a:extLst>
          </p:cNvPr>
          <p:cNvSpPr txBox="1"/>
          <p:nvPr/>
        </p:nvSpPr>
        <p:spPr>
          <a:xfrm>
            <a:off x="7901172" y="1269030"/>
            <a:ext cx="1261884" cy="307777"/>
          </a:xfrm>
          <a:prstGeom prst="rect">
            <a:avLst/>
          </a:prstGeom>
          <a:noFill/>
        </p:spPr>
        <p:txBody>
          <a:bodyPr wrap="none" rtlCol="0">
            <a:spAutoFit/>
          </a:bodyPr>
          <a:lstStyle/>
          <a:p>
            <a:r>
              <a:rPr kumimoji="1" lang="ja-JP" altLang="en-US" sz="1400">
                <a:solidFill>
                  <a:schemeClr val="bg1"/>
                </a:solidFill>
              </a:rPr>
              <a:t>詳細</a:t>
            </a:r>
            <a:r>
              <a:rPr lang="ja-JP" altLang="en-US" sz="1400">
                <a:solidFill>
                  <a:schemeClr val="bg1"/>
                </a:solidFill>
              </a:rPr>
              <a:t>は</a:t>
            </a:r>
            <a:r>
              <a:rPr lang="ja-JP" altLang="en-US" sz="1400">
                <a:hlinkClick r:id="rId3"/>
              </a:rPr>
              <a:t>こちら</a:t>
            </a:r>
            <a:endParaRPr kumimoji="1" lang="ja-JP" altLang="en-US" sz="1400"/>
          </a:p>
        </p:txBody>
      </p:sp>
      <p:sp>
        <p:nvSpPr>
          <p:cNvPr id="6" name="円/楕円 5">
            <a:extLst>
              <a:ext uri="{FF2B5EF4-FFF2-40B4-BE49-F238E27FC236}">
                <a16:creationId xmlns:a16="http://schemas.microsoft.com/office/drawing/2014/main" id="{934AB7D8-2614-DFC2-D4BD-59E12957CABD}"/>
              </a:ext>
            </a:extLst>
          </p:cNvPr>
          <p:cNvSpPr/>
          <p:nvPr/>
        </p:nvSpPr>
        <p:spPr>
          <a:xfrm>
            <a:off x="276730" y="206486"/>
            <a:ext cx="900000" cy="9000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テキスト ボックス 6">
            <a:extLst>
              <a:ext uri="{FF2B5EF4-FFF2-40B4-BE49-F238E27FC236}">
                <a16:creationId xmlns:a16="http://schemas.microsoft.com/office/drawing/2014/main" id="{ABB45027-67F0-EB31-1201-6580628045D4}"/>
              </a:ext>
            </a:extLst>
          </p:cNvPr>
          <p:cNvSpPr txBox="1"/>
          <p:nvPr/>
        </p:nvSpPr>
        <p:spPr>
          <a:xfrm>
            <a:off x="179440" y="-241130"/>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kumimoji="1" lang="en-US" altLang="ja-JP" sz="100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School</a:t>
            </a:r>
            <a:endParaRPr kumimoji="1" lang="ja-JP" altLang="en-US" sz="100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585BD5F6-9AD4-ED15-EA42-D58423590AC6}"/>
              </a:ext>
            </a:extLst>
          </p:cNvPr>
          <p:cNvSpPr txBox="1"/>
          <p:nvPr/>
        </p:nvSpPr>
        <p:spPr>
          <a:xfrm>
            <a:off x="-191602" y="1194260"/>
            <a:ext cx="1836659" cy="323165"/>
          </a:xfrm>
          <a:prstGeom prst="rect">
            <a:avLst/>
          </a:prstGeom>
          <a:noFill/>
        </p:spPr>
        <p:txBody>
          <a:bodyPr wrap="square" rtlCol="0">
            <a:spAutoFit/>
          </a:bodyPr>
          <a:lstStyle/>
          <a:p>
            <a:pPr algn="ctr"/>
            <a:r>
              <a:rPr kumimoji="1" lang="ja-JP" altLang="en-US" sz="1500">
                <a:solidFill>
                  <a:schemeClr val="bg1"/>
                </a:solidFill>
              </a:rPr>
              <a:t>習い事</a:t>
            </a:r>
            <a:endParaRPr kumimoji="1" lang="en-US" altLang="ja-JP" sz="1500" dirty="0">
              <a:solidFill>
                <a:schemeClr val="bg1"/>
              </a:solidFill>
            </a:endParaRPr>
          </a:p>
        </p:txBody>
      </p:sp>
      <p:cxnSp>
        <p:nvCxnSpPr>
          <p:cNvPr id="9" name="直線コネクタ 8">
            <a:extLst>
              <a:ext uri="{FF2B5EF4-FFF2-40B4-BE49-F238E27FC236}">
                <a16:creationId xmlns:a16="http://schemas.microsoft.com/office/drawing/2014/main" id="{AE01473A-B996-CDBD-CD04-EB321DDBB73C}"/>
              </a:ext>
            </a:extLst>
          </p:cNvPr>
          <p:cNvCxnSpPr>
            <a:cxnSpLocks/>
          </p:cNvCxnSpPr>
          <p:nvPr/>
        </p:nvCxnSpPr>
        <p:spPr>
          <a:xfrm>
            <a:off x="1459004" y="73145"/>
            <a:ext cx="0" cy="1503662"/>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2AC5FE7C-BF88-E3A5-D5F2-99E78F5429D5}"/>
              </a:ext>
            </a:extLst>
          </p:cNvPr>
          <p:cNvSpPr/>
          <p:nvPr/>
        </p:nvSpPr>
        <p:spPr>
          <a:xfrm>
            <a:off x="3239533" y="1745426"/>
            <a:ext cx="8903618" cy="5021134"/>
          </a:xfrm>
          <a:prstGeom prst="rect">
            <a:avLst/>
          </a:prstGeom>
          <a:noFill/>
          <a:ln w="28575">
            <a:solidFill>
              <a:srgbClr val="07B5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三角形 10">
            <a:extLst>
              <a:ext uri="{FF2B5EF4-FFF2-40B4-BE49-F238E27FC236}">
                <a16:creationId xmlns:a16="http://schemas.microsoft.com/office/drawing/2014/main" id="{E90F3A51-70BE-3CBF-6E59-FDFFDC1F56C2}"/>
              </a:ext>
            </a:extLst>
          </p:cNvPr>
          <p:cNvSpPr/>
          <p:nvPr/>
        </p:nvSpPr>
        <p:spPr>
          <a:xfrm rot="5400000">
            <a:off x="2693389" y="2943570"/>
            <a:ext cx="582762" cy="2207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77C59AB-7E90-B044-C6DD-D638E4DD1E2A}"/>
              </a:ext>
            </a:extLst>
          </p:cNvPr>
          <p:cNvSpPr/>
          <p:nvPr/>
        </p:nvSpPr>
        <p:spPr>
          <a:xfrm>
            <a:off x="113246" y="2508720"/>
            <a:ext cx="2793902" cy="738664"/>
          </a:xfrm>
          <a:prstGeom prst="rect">
            <a:avLst/>
          </a:prstGeom>
        </p:spPr>
        <p:txBody>
          <a:bodyPr wrap="square">
            <a:spAutoFit/>
          </a:bodyPr>
          <a:lstStyle/>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●豊富なコンテンツを有する</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Web</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サイト経由のコンバージョンを増やしたい</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3" name="グループ化 12">
            <a:extLst>
              <a:ext uri="{FF2B5EF4-FFF2-40B4-BE49-F238E27FC236}">
                <a16:creationId xmlns:a16="http://schemas.microsoft.com/office/drawing/2014/main" id="{AF31E512-A728-1B1B-2B6B-3CB513E27E89}"/>
              </a:ext>
            </a:extLst>
          </p:cNvPr>
          <p:cNvGrpSpPr/>
          <p:nvPr/>
        </p:nvGrpSpPr>
        <p:grpSpPr>
          <a:xfrm>
            <a:off x="978332" y="2066447"/>
            <a:ext cx="961344" cy="367921"/>
            <a:chOff x="1067625" y="2154960"/>
            <a:chExt cx="987890" cy="432832"/>
          </a:xfrm>
        </p:grpSpPr>
        <p:sp>
          <p:nvSpPr>
            <p:cNvPr id="14" name="正方形/長方形 13">
              <a:extLst>
                <a:ext uri="{FF2B5EF4-FFF2-40B4-BE49-F238E27FC236}">
                  <a16:creationId xmlns:a16="http://schemas.microsoft.com/office/drawing/2014/main" id="{93002197-A4BE-63D2-E824-B85C4BD7CBAD}"/>
                </a:ext>
              </a:extLst>
            </p:cNvPr>
            <p:cNvSpPr/>
            <p:nvPr/>
          </p:nvSpPr>
          <p:spPr>
            <a:xfrm rot="10800000">
              <a:off x="1067625" y="2154960"/>
              <a:ext cx="987890" cy="412507"/>
            </a:xfrm>
            <a:prstGeom prst="rect">
              <a:avLst/>
            </a:prstGeom>
            <a:solidFill>
              <a:schemeClr val="bg1">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CC1DDBF-959C-F6E7-CB38-29DD86E89BAE}"/>
                </a:ext>
              </a:extLst>
            </p:cNvPr>
            <p:cNvSpPr txBox="1"/>
            <p:nvPr/>
          </p:nvSpPr>
          <p:spPr>
            <a:xfrm>
              <a:off x="1260216" y="2225715"/>
              <a:ext cx="602167" cy="362077"/>
            </a:xfrm>
            <a:prstGeom prst="rect">
              <a:avLst/>
            </a:prstGeom>
            <a:noFill/>
          </p:spPr>
          <p:txBody>
            <a:bodyPr wrap="square" rtlCol="0">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目的</a:t>
              </a:r>
              <a:endParaRPr lang="ja-JP" altLang="ja-JP" sz="1400" b="1" dirty="0">
                <a:solidFill>
                  <a:schemeClr val="bg1"/>
                </a:solidFill>
                <a:latin typeface="メイリオ" panose="020B0604030504040204" pitchFamily="50" charset="-128"/>
                <a:ea typeface="メイリオ" panose="020B0604030504040204" pitchFamily="50" charset="-128"/>
              </a:endParaRPr>
            </a:p>
          </p:txBody>
        </p:sp>
      </p:grpSp>
      <p:grpSp>
        <p:nvGrpSpPr>
          <p:cNvPr id="16" name="グループ化 15">
            <a:extLst>
              <a:ext uri="{FF2B5EF4-FFF2-40B4-BE49-F238E27FC236}">
                <a16:creationId xmlns:a16="http://schemas.microsoft.com/office/drawing/2014/main" id="{9873F773-70A0-DBF5-8B33-6714678146B4}"/>
              </a:ext>
            </a:extLst>
          </p:cNvPr>
          <p:cNvGrpSpPr/>
          <p:nvPr/>
        </p:nvGrpSpPr>
        <p:grpSpPr>
          <a:xfrm>
            <a:off x="701685" y="3994590"/>
            <a:ext cx="1533838" cy="375152"/>
            <a:chOff x="1131005" y="4253388"/>
            <a:chExt cx="1625778" cy="492411"/>
          </a:xfrm>
        </p:grpSpPr>
        <p:sp>
          <p:nvSpPr>
            <p:cNvPr id="17" name="正方形/長方形 16">
              <a:extLst>
                <a:ext uri="{FF2B5EF4-FFF2-40B4-BE49-F238E27FC236}">
                  <a16:creationId xmlns:a16="http://schemas.microsoft.com/office/drawing/2014/main" id="{C00F0DB5-AA5E-6F6D-EBDE-ACF0D4246B51}"/>
                </a:ext>
              </a:extLst>
            </p:cNvPr>
            <p:cNvSpPr/>
            <p:nvPr/>
          </p:nvSpPr>
          <p:spPr>
            <a:xfrm rot="10800000">
              <a:off x="1131005" y="4253388"/>
              <a:ext cx="1625778" cy="478709"/>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ED1E022-F743-8C29-ECB4-41A55EB2C499}"/>
                </a:ext>
              </a:extLst>
            </p:cNvPr>
            <p:cNvSpPr txBox="1"/>
            <p:nvPr/>
          </p:nvSpPr>
          <p:spPr>
            <a:xfrm>
              <a:off x="1309761" y="4341822"/>
              <a:ext cx="1365862" cy="4039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得られた成果</a:t>
              </a:r>
              <a:endParaRPr lang="ja-JP" altLang="ja-JP" sz="1400" b="1" dirty="0">
                <a:solidFill>
                  <a:schemeClr val="bg1"/>
                </a:solidFill>
              </a:endParaRPr>
            </a:p>
          </p:txBody>
        </p:sp>
      </p:grpSp>
      <p:grpSp>
        <p:nvGrpSpPr>
          <p:cNvPr id="19" name="グループ化 18">
            <a:extLst>
              <a:ext uri="{FF2B5EF4-FFF2-40B4-BE49-F238E27FC236}">
                <a16:creationId xmlns:a16="http://schemas.microsoft.com/office/drawing/2014/main" id="{8ADEE24E-997E-9EA3-65C0-64EC80CD4517}"/>
              </a:ext>
            </a:extLst>
          </p:cNvPr>
          <p:cNvGrpSpPr/>
          <p:nvPr/>
        </p:nvGrpSpPr>
        <p:grpSpPr>
          <a:xfrm>
            <a:off x="3325812" y="2472208"/>
            <a:ext cx="1629241" cy="452322"/>
            <a:chOff x="3325812" y="2472208"/>
            <a:chExt cx="1629241" cy="452322"/>
          </a:xfrm>
        </p:grpSpPr>
        <p:sp>
          <p:nvSpPr>
            <p:cNvPr id="20" name="正方形/長方形 19">
              <a:extLst>
                <a:ext uri="{FF2B5EF4-FFF2-40B4-BE49-F238E27FC236}">
                  <a16:creationId xmlns:a16="http://schemas.microsoft.com/office/drawing/2014/main" id="{B7A2148B-5C87-0E93-E8C0-8206F5B98EFF}"/>
                </a:ext>
              </a:extLst>
            </p:cNvPr>
            <p:cNvSpPr/>
            <p:nvPr/>
          </p:nvSpPr>
          <p:spPr>
            <a:xfrm rot="10800000">
              <a:off x="3809636" y="2508720"/>
              <a:ext cx="1083389" cy="366626"/>
            </a:xfrm>
            <a:prstGeom prst="rect">
              <a:avLst/>
            </a:prstGeom>
            <a:solidFill>
              <a:srgbClr val="06C75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4CA3ABB-3E36-3A92-DB14-2E32B8EFABB3}"/>
                </a:ext>
              </a:extLst>
            </p:cNvPr>
            <p:cNvSpPr txBox="1"/>
            <p:nvPr/>
          </p:nvSpPr>
          <p:spPr>
            <a:xfrm>
              <a:off x="3886222" y="2567569"/>
              <a:ext cx="1068831" cy="3077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取り組み</a:t>
              </a:r>
              <a:endParaRPr lang="ja-JP" altLang="ja-JP" sz="1400" b="1" dirty="0">
                <a:solidFill>
                  <a:schemeClr val="bg1"/>
                </a:solidFill>
              </a:endParaRPr>
            </a:p>
          </p:txBody>
        </p:sp>
        <p:pic>
          <p:nvPicPr>
            <p:cNvPr id="22" name="図 21">
              <a:extLst>
                <a:ext uri="{FF2B5EF4-FFF2-40B4-BE49-F238E27FC236}">
                  <a16:creationId xmlns:a16="http://schemas.microsoft.com/office/drawing/2014/main" id="{7272C607-17F6-342B-3673-717C899C6178}"/>
                </a:ext>
              </a:extLst>
            </p:cNvPr>
            <p:cNvPicPr>
              <a:picLocks noChangeAspect="1"/>
            </p:cNvPicPr>
            <p:nvPr/>
          </p:nvPicPr>
          <p:blipFill>
            <a:blip r:embed="rId4"/>
            <a:stretch>
              <a:fillRect/>
            </a:stretch>
          </p:blipFill>
          <p:spPr>
            <a:xfrm>
              <a:off x="3325812" y="2472208"/>
              <a:ext cx="416984" cy="452322"/>
            </a:xfrm>
            <a:prstGeom prst="rect">
              <a:avLst/>
            </a:prstGeom>
          </p:spPr>
        </p:pic>
      </p:grpSp>
      <p:sp>
        <p:nvSpPr>
          <p:cNvPr id="23" name="正方形/長方形 22">
            <a:extLst>
              <a:ext uri="{FF2B5EF4-FFF2-40B4-BE49-F238E27FC236}">
                <a16:creationId xmlns:a16="http://schemas.microsoft.com/office/drawing/2014/main" id="{D26084C2-2F7E-4BB7-5898-4893A1C21A99}"/>
              </a:ext>
            </a:extLst>
          </p:cNvPr>
          <p:cNvSpPr/>
          <p:nvPr/>
        </p:nvSpPr>
        <p:spPr>
          <a:xfrm rot="10800000">
            <a:off x="5023147" y="2086718"/>
            <a:ext cx="6983324" cy="1405727"/>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FF76FFB1-DB96-7343-7B79-CB6F49890644}"/>
              </a:ext>
            </a:extLst>
          </p:cNvPr>
          <p:cNvSpPr/>
          <p:nvPr/>
        </p:nvSpPr>
        <p:spPr>
          <a:xfrm>
            <a:off x="5031639" y="2357398"/>
            <a:ext cx="6974833" cy="1169551"/>
          </a:xfrm>
          <a:prstGeom prst="rect">
            <a:avLst/>
          </a:prstGeom>
        </p:spPr>
        <p:txBody>
          <a:bodyPr wrap="square">
            <a:spAutoFit/>
          </a:bodyPr>
          <a:lstStyle/>
          <a:p>
            <a:pPr marL="285750" indent="-285750">
              <a:buFont typeface="Arial" panose="020B0604020202020204" pitchFamily="34" charset="0"/>
              <a:buChar char="•"/>
            </a:pP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2018</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10</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月に</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公式アカウントを開設し、友だち数を</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KPI</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に設定</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Web</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サイトや来校したユーザーに</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公式アカウントについて声がけして周知</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ユーザーが情報にアクセスしやすいよう、リッチメッセージやリッチメニューにコンテンツをまとめた</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 name="三角形 24">
            <a:extLst>
              <a:ext uri="{FF2B5EF4-FFF2-40B4-BE49-F238E27FC236}">
                <a16:creationId xmlns:a16="http://schemas.microsoft.com/office/drawing/2014/main" id="{763C458F-1E1A-8A60-E22F-D79388936DE2}"/>
              </a:ext>
            </a:extLst>
          </p:cNvPr>
          <p:cNvSpPr/>
          <p:nvPr/>
        </p:nvSpPr>
        <p:spPr>
          <a:xfrm rot="16200000">
            <a:off x="2726862" y="5003739"/>
            <a:ext cx="587944" cy="220716"/>
          </a:xfrm>
          <a:prstGeom prst="triangle">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E7579938-9107-933C-ABD3-DC7F1DF0DC77}"/>
              </a:ext>
            </a:extLst>
          </p:cNvPr>
          <p:cNvCxnSpPr>
            <a:cxnSpLocks/>
          </p:cNvCxnSpPr>
          <p:nvPr/>
        </p:nvCxnSpPr>
        <p:spPr>
          <a:xfrm>
            <a:off x="39637" y="3729693"/>
            <a:ext cx="3190685" cy="0"/>
          </a:xfrm>
          <a:prstGeom prst="line">
            <a:avLst/>
          </a:prstGeom>
          <a:ln w="28575">
            <a:solidFill>
              <a:srgbClr val="07B53B"/>
            </a:solidFill>
            <a:prstDash val="sysDot"/>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9B478997-CA86-0120-BE12-498E4CD0D12E}"/>
              </a:ext>
            </a:extLst>
          </p:cNvPr>
          <p:cNvSpPr/>
          <p:nvPr/>
        </p:nvSpPr>
        <p:spPr>
          <a:xfrm>
            <a:off x="116575" y="4513014"/>
            <a:ext cx="2793902" cy="1384995"/>
          </a:xfrm>
          <a:prstGeom prst="rect">
            <a:avLst/>
          </a:prstGeom>
        </p:spPr>
        <p:txBody>
          <a:bodyPr wrap="square">
            <a:spAutoFit/>
          </a:bodyPr>
          <a:lstStyle/>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b="0" i="0">
                <a:solidFill>
                  <a:srgbClr val="333333"/>
                </a:solidFill>
                <a:effectLst/>
                <a:latin typeface="UD新ゴ M"/>
              </a:rPr>
              <a:t>教室がない地域のユーザーも含め、</a:t>
            </a:r>
            <a:r>
              <a:rPr lang="en-US" altLang="ja-JP" sz="1400" b="0" i="0" dirty="0">
                <a:solidFill>
                  <a:srgbClr val="333333"/>
                </a:solidFill>
                <a:effectLst/>
                <a:latin typeface="UD新ゴ M"/>
              </a:rPr>
              <a:t>30,000</a:t>
            </a:r>
            <a:r>
              <a:rPr lang="ja-JP" altLang="en-US" sz="1400" b="0" i="0">
                <a:solidFill>
                  <a:srgbClr val="333333"/>
                </a:solidFill>
                <a:effectLst/>
                <a:latin typeface="UD新ゴ M"/>
              </a:rPr>
              <a:t>人以上のユーザーがケービレッジの</a:t>
            </a:r>
            <a:r>
              <a:rPr lang="en-US" altLang="ja-JP" sz="1400" b="0" i="0" dirty="0">
                <a:solidFill>
                  <a:srgbClr val="333333"/>
                </a:solidFill>
                <a:effectLst/>
                <a:latin typeface="UD新ゴ M"/>
              </a:rPr>
              <a:t>LINE</a:t>
            </a:r>
            <a:r>
              <a:rPr lang="ja-JP" altLang="en-US" sz="1400" b="0" i="0">
                <a:solidFill>
                  <a:srgbClr val="333333"/>
                </a:solidFill>
                <a:effectLst/>
                <a:latin typeface="UD新ゴ M"/>
              </a:rPr>
              <a:t>公式アカウントを友だち追加</a:t>
            </a:r>
            <a:endParaRPr lang="en-US" altLang="ja-JP" sz="1400" b="0" i="0" dirty="0">
              <a:solidFill>
                <a:srgbClr val="333333"/>
              </a:solidFill>
              <a:effectLst/>
              <a:latin typeface="UD新ゴ M"/>
            </a:endParaRPr>
          </a:p>
          <a:p>
            <a:endParaRPr lang="en-US" altLang="ja-JP" sz="1400" dirty="0">
              <a:solidFill>
                <a:srgbClr val="333333"/>
              </a:solidFill>
              <a:latin typeface="UD新ゴ M"/>
              <a:ea typeface="メイリオ" panose="020B0604030504040204" pitchFamily="50" charset="-128"/>
            </a:endParaRPr>
          </a:p>
          <a:p>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8" name="図 27" descr="男, 屋内, 人, フロント が含まれている画像&#10;&#10;自動的に生成された説明">
            <a:extLst>
              <a:ext uri="{FF2B5EF4-FFF2-40B4-BE49-F238E27FC236}">
                <a16:creationId xmlns:a16="http://schemas.microsoft.com/office/drawing/2014/main" id="{FD70C9AA-F4AF-1731-66CB-3291AFC775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40481" y="140324"/>
            <a:ext cx="2810410" cy="1848954"/>
          </a:xfrm>
          <a:prstGeom prst="rect">
            <a:avLst/>
          </a:prstGeom>
        </p:spPr>
      </p:pic>
      <p:pic>
        <p:nvPicPr>
          <p:cNvPr id="29" name="図 28" descr="グラフィカル ユーザー インターフェイス, Web サイト&#10;&#10;自動的に生成された説明">
            <a:extLst>
              <a:ext uri="{FF2B5EF4-FFF2-40B4-BE49-F238E27FC236}">
                <a16:creationId xmlns:a16="http://schemas.microsoft.com/office/drawing/2014/main" id="{1B3248CC-C5F9-1DD6-A1FF-23EA8FFDC4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00583" y="3615955"/>
            <a:ext cx="1762873" cy="3037565"/>
          </a:xfrm>
          <a:prstGeom prst="rect">
            <a:avLst/>
          </a:prstGeom>
          <a:effectLst>
            <a:outerShdw blurRad="50800" dist="38100" dir="2700000" algn="tl" rotWithShape="0">
              <a:prstClr val="black">
                <a:alpha val="40000"/>
              </a:prstClr>
            </a:outerShdw>
          </a:effectLst>
        </p:spPr>
      </p:pic>
      <p:pic>
        <p:nvPicPr>
          <p:cNvPr id="30" name="図 29" descr="テキスト&#10;&#10;低い精度で自動的に生成された説明">
            <a:extLst>
              <a:ext uri="{FF2B5EF4-FFF2-40B4-BE49-F238E27FC236}">
                <a16:creationId xmlns:a16="http://schemas.microsoft.com/office/drawing/2014/main" id="{8FBAF8E8-2890-C4D5-6321-2D2E0C73E8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2162" y="3615955"/>
            <a:ext cx="1764084" cy="3037565"/>
          </a:xfrm>
          <a:prstGeom prst="rect">
            <a:avLst/>
          </a:prstGeom>
          <a:effectLst>
            <a:outerShdw blurRad="50800" dist="38100" dir="2700000" algn="tl" rotWithShape="0">
              <a:prstClr val="black">
                <a:alpha val="40000"/>
              </a:prstClr>
            </a:outerShdw>
          </a:effectLst>
        </p:spPr>
      </p:pic>
      <p:sp>
        <p:nvSpPr>
          <p:cNvPr id="31" name="正方形/長方形 30">
            <a:extLst>
              <a:ext uri="{FF2B5EF4-FFF2-40B4-BE49-F238E27FC236}">
                <a16:creationId xmlns:a16="http://schemas.microsoft.com/office/drawing/2014/main" id="{D8B86715-FC2D-B4CC-2991-F59C180B3461}"/>
              </a:ext>
            </a:extLst>
          </p:cNvPr>
          <p:cNvSpPr/>
          <p:nvPr/>
        </p:nvSpPr>
        <p:spPr>
          <a:xfrm>
            <a:off x="5507861" y="3876039"/>
            <a:ext cx="3897396" cy="738664"/>
          </a:xfrm>
          <a:prstGeom prst="rect">
            <a:avLst/>
          </a:prstGeom>
        </p:spPr>
        <p:txBody>
          <a:bodyPr wrap="square">
            <a:spAutoFit/>
          </a:bodyPr>
          <a:lstStyle/>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b="0" i="0">
                <a:solidFill>
                  <a:srgbClr val="333333"/>
                </a:solidFill>
                <a:effectLst/>
                <a:latin typeface="UD新ゴ M"/>
              </a:rPr>
              <a:t>自社のサービスを想起してもらうために、韓国文化に関するさまざまな情報を週</a:t>
            </a:r>
            <a:r>
              <a:rPr lang="en-US" altLang="ja-JP" sz="1400" b="0" i="0" dirty="0">
                <a:solidFill>
                  <a:srgbClr val="333333"/>
                </a:solidFill>
                <a:effectLst/>
                <a:latin typeface="UD新ゴ M"/>
              </a:rPr>
              <a:t>1</a:t>
            </a:r>
            <a:r>
              <a:rPr lang="ja-JP" altLang="en-US" sz="1400" b="0" i="0">
                <a:solidFill>
                  <a:srgbClr val="333333"/>
                </a:solidFill>
                <a:effectLst/>
                <a:latin typeface="UD新ゴ M"/>
              </a:rPr>
              <a:t>回配信している</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856912DA-8E3D-75F3-3D56-31E601CE56BD}"/>
              </a:ext>
            </a:extLst>
          </p:cNvPr>
          <p:cNvSpPr txBox="1"/>
          <p:nvPr/>
        </p:nvSpPr>
        <p:spPr>
          <a:xfrm>
            <a:off x="5890698" y="5397065"/>
            <a:ext cx="4091419" cy="954107"/>
          </a:xfrm>
          <a:prstGeom prst="rect">
            <a:avLst/>
          </a:prstGeom>
          <a:noFill/>
        </p:spPr>
        <p:txBody>
          <a:bodyPr wrap="square" rtlCol="0">
            <a:spAutoFit/>
          </a:bodyPr>
          <a:lstStyle/>
          <a:p>
            <a:r>
              <a:rPr lang="ja-JP" altLang="en-US" sz="1400" b="0" i="0">
                <a:solidFill>
                  <a:srgbClr val="333333"/>
                </a:solidFill>
                <a:effectLst/>
                <a:latin typeface="UD新ゴ M"/>
              </a:rPr>
              <a:t>▶︎「まずは体験レッスンを受けたい」と思ったユーザーがアクションしやすくなるように、リッチメニューに体験レッスン申し込みのほか、ユーザーに届けたい情報リンクを設置</a:t>
            </a:r>
            <a:endParaRPr kumimoji="1" lang="ja-JP" altLang="en-US" sz="1400"/>
          </a:p>
        </p:txBody>
      </p:sp>
      <p:pic>
        <p:nvPicPr>
          <p:cNvPr id="33" name="図 32" descr="アイコン&#10;&#10;自動的に生成された説明">
            <a:extLst>
              <a:ext uri="{FF2B5EF4-FFF2-40B4-BE49-F238E27FC236}">
                <a16:creationId xmlns:a16="http://schemas.microsoft.com/office/drawing/2014/main" id="{FA297AC0-BE2F-CA6A-1D58-30D28EC2F5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9684" y="345059"/>
            <a:ext cx="499636" cy="499636"/>
          </a:xfrm>
          <a:prstGeom prst="rect">
            <a:avLst/>
          </a:prstGeom>
        </p:spPr>
      </p:pic>
    </p:spTree>
    <p:extLst>
      <p:ext uri="{BB962C8B-B14F-4D97-AF65-F5344CB8AC3E}">
        <p14:creationId xmlns:p14="http://schemas.microsoft.com/office/powerpoint/2010/main" val="2008856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37941458-B029-1B51-22D5-D054B91C877C}"/>
              </a:ext>
            </a:extLst>
          </p:cNvPr>
          <p:cNvSpPr txBox="1"/>
          <p:nvPr/>
        </p:nvSpPr>
        <p:spPr>
          <a:xfrm>
            <a:off x="179440" y="-267383"/>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kumimoji="1" lang="en-US" altLang="ja-JP"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Izakaya</a:t>
            </a:r>
            <a:endParaRPr kumimoji="1" lang="ja-JP" altLang="en-US"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 name="正方形/長方形 1">
            <a:extLst>
              <a:ext uri="{FF2B5EF4-FFF2-40B4-BE49-F238E27FC236}">
                <a16:creationId xmlns:a16="http://schemas.microsoft.com/office/drawing/2014/main" id="{CA51FEBE-0DDD-0A47-B8D1-10411E58B57E}"/>
              </a:ext>
            </a:extLst>
          </p:cNvPr>
          <p:cNvSpPr/>
          <p:nvPr/>
        </p:nvSpPr>
        <p:spPr>
          <a:xfrm>
            <a:off x="0" y="-1"/>
            <a:ext cx="12192000" cy="1640190"/>
          </a:xfrm>
          <a:prstGeom prst="rect">
            <a:avLst/>
          </a:prstGeom>
          <a:solidFill>
            <a:srgbClr val="07B53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8021D58-CFA0-9F9A-9347-0E3C82699ADD}"/>
              </a:ext>
            </a:extLst>
          </p:cNvPr>
          <p:cNvSpPr txBox="1"/>
          <p:nvPr/>
        </p:nvSpPr>
        <p:spPr>
          <a:xfrm>
            <a:off x="1584814" y="215069"/>
            <a:ext cx="8087159" cy="707886"/>
          </a:xfrm>
          <a:prstGeom prst="rect">
            <a:avLst/>
          </a:prstGeom>
          <a:noFill/>
        </p:spPr>
        <p:txBody>
          <a:bodyPr wrap="square" rtlCol="0">
            <a:spAutoFit/>
          </a:bodyPr>
          <a:lstStyle/>
          <a:p>
            <a:pPr fontAlgn="base"/>
            <a:r>
              <a:rPr lang="ja-JP" altLang="en-US" sz="2000" b="1">
                <a:solidFill>
                  <a:schemeClr val="bg1"/>
                </a:solidFill>
                <a:latin typeface="メイリオ" panose="020B0604030504040204" pitchFamily="34" charset="-128"/>
                <a:ea typeface="メイリオ" panose="020B0604030504040204" pitchFamily="34" charset="-128"/>
              </a:rPr>
              <a:t>最小限の人員で安全に業務運営する、</a:t>
            </a:r>
            <a:endParaRPr lang="en-US" altLang="ja-JP" sz="2000" b="1" dirty="0">
              <a:solidFill>
                <a:schemeClr val="bg1"/>
              </a:solidFill>
              <a:latin typeface="メイリオ" panose="020B0604030504040204" pitchFamily="34" charset="-128"/>
              <a:ea typeface="メイリオ" panose="020B0604030504040204" pitchFamily="34" charset="-128"/>
            </a:endParaRPr>
          </a:p>
          <a:p>
            <a:pPr fontAlgn="base"/>
            <a:r>
              <a:rPr lang="ja-JP" altLang="en-US" sz="2000" b="1">
                <a:solidFill>
                  <a:schemeClr val="bg1"/>
                </a:solidFill>
                <a:latin typeface="メイリオ" panose="020B0604030504040204" pitchFamily="34" charset="-128"/>
                <a:ea typeface="メイリオ" panose="020B0604030504040204" pitchFamily="34" charset="-128"/>
              </a:rPr>
              <a:t>健診センターの</a:t>
            </a:r>
            <a:r>
              <a:rPr lang="en" altLang="ja-JP" sz="2000" b="1" dirty="0">
                <a:solidFill>
                  <a:schemeClr val="bg1"/>
                </a:solidFill>
                <a:latin typeface="メイリオ" panose="020B0604030504040204" pitchFamily="34" charset="-128"/>
                <a:ea typeface="メイリオ" panose="020B0604030504040204" pitchFamily="34" charset="-128"/>
              </a:rPr>
              <a:t>LINE</a:t>
            </a:r>
            <a:r>
              <a:rPr lang="ja-JP" altLang="en-US" sz="2000" b="1">
                <a:solidFill>
                  <a:schemeClr val="bg1"/>
                </a:solidFill>
                <a:latin typeface="メイリオ" panose="020B0604030504040204" pitchFamily="34" charset="-128"/>
                <a:ea typeface="メイリオ" panose="020B0604030504040204" pitchFamily="34" charset="-128"/>
              </a:rPr>
              <a:t>活用</a:t>
            </a:r>
          </a:p>
        </p:txBody>
      </p:sp>
      <p:sp>
        <p:nvSpPr>
          <p:cNvPr id="4" name="テキスト ボックス 3">
            <a:extLst>
              <a:ext uri="{FF2B5EF4-FFF2-40B4-BE49-F238E27FC236}">
                <a16:creationId xmlns:a16="http://schemas.microsoft.com/office/drawing/2014/main" id="{A1A6AA9D-C771-AAD8-2238-7116D0A58327}"/>
              </a:ext>
            </a:extLst>
          </p:cNvPr>
          <p:cNvSpPr txBox="1"/>
          <p:nvPr/>
        </p:nvSpPr>
        <p:spPr>
          <a:xfrm>
            <a:off x="1592972" y="983881"/>
            <a:ext cx="7555606" cy="338554"/>
          </a:xfrm>
          <a:prstGeom prst="rect">
            <a:avLst/>
          </a:prstGeom>
          <a:noFill/>
        </p:spPr>
        <p:txBody>
          <a:bodyPr wrap="square" rtlCol="0">
            <a:spAutoFit/>
          </a:bodyPr>
          <a:lstStyle/>
          <a:p>
            <a:r>
              <a:rPr lang="ja-JP" altLang="en-US" sz="1600">
                <a:solidFill>
                  <a:schemeClr val="bg1"/>
                </a:solidFill>
                <a:latin typeface="メイリオ" panose="020B0604030504040204" pitchFamily="50" charset="-128"/>
                <a:ea typeface="メイリオ" panose="020B0604030504040204" pitchFamily="50" charset="-128"/>
              </a:rPr>
              <a:t>一般社団法人山口総合健診センター</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89E36B5-05C4-E05A-67FC-47E859F7B55E}"/>
              </a:ext>
            </a:extLst>
          </p:cNvPr>
          <p:cNvSpPr txBox="1"/>
          <p:nvPr/>
        </p:nvSpPr>
        <p:spPr>
          <a:xfrm>
            <a:off x="7901172" y="1269030"/>
            <a:ext cx="1261884" cy="307777"/>
          </a:xfrm>
          <a:prstGeom prst="rect">
            <a:avLst/>
          </a:prstGeom>
          <a:noFill/>
        </p:spPr>
        <p:txBody>
          <a:bodyPr wrap="none" rtlCol="0">
            <a:spAutoFit/>
          </a:bodyPr>
          <a:lstStyle/>
          <a:p>
            <a:r>
              <a:rPr kumimoji="1" lang="ja-JP" altLang="en-US" sz="1400">
                <a:solidFill>
                  <a:schemeClr val="bg1"/>
                </a:solidFill>
              </a:rPr>
              <a:t>詳細</a:t>
            </a:r>
            <a:r>
              <a:rPr lang="ja-JP" altLang="en-US" sz="1400">
                <a:solidFill>
                  <a:schemeClr val="bg1"/>
                </a:solidFill>
              </a:rPr>
              <a:t>は</a:t>
            </a:r>
            <a:r>
              <a:rPr lang="ja-JP" altLang="en-US" sz="1400">
                <a:hlinkClick r:id="rId3"/>
              </a:rPr>
              <a:t>こちら</a:t>
            </a:r>
            <a:endParaRPr kumimoji="1" lang="ja-JP" altLang="en-US" sz="1400"/>
          </a:p>
        </p:txBody>
      </p:sp>
      <p:sp>
        <p:nvSpPr>
          <p:cNvPr id="6" name="円/楕円 5">
            <a:extLst>
              <a:ext uri="{FF2B5EF4-FFF2-40B4-BE49-F238E27FC236}">
                <a16:creationId xmlns:a16="http://schemas.microsoft.com/office/drawing/2014/main" id="{009EDC89-A902-6102-97A6-74991F7E5A48}"/>
              </a:ext>
            </a:extLst>
          </p:cNvPr>
          <p:cNvSpPr/>
          <p:nvPr/>
        </p:nvSpPr>
        <p:spPr>
          <a:xfrm>
            <a:off x="276730" y="206486"/>
            <a:ext cx="900000" cy="9000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テキスト ボックス 6">
            <a:extLst>
              <a:ext uri="{FF2B5EF4-FFF2-40B4-BE49-F238E27FC236}">
                <a16:creationId xmlns:a16="http://schemas.microsoft.com/office/drawing/2014/main" id="{F40AFD59-477F-CAE6-A24F-7F4A92B15A66}"/>
              </a:ext>
            </a:extLst>
          </p:cNvPr>
          <p:cNvSpPr txBox="1"/>
          <p:nvPr/>
        </p:nvSpPr>
        <p:spPr>
          <a:xfrm>
            <a:off x="175409" y="-261235"/>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lang="en-US" altLang="ja-JP" sz="100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Medical</a:t>
            </a:r>
            <a:endParaRPr kumimoji="1" lang="ja-JP" altLang="en-US" sz="100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410C8A54-9B30-9364-405A-43963EF43250}"/>
              </a:ext>
            </a:extLst>
          </p:cNvPr>
          <p:cNvSpPr txBox="1"/>
          <p:nvPr/>
        </p:nvSpPr>
        <p:spPr>
          <a:xfrm>
            <a:off x="-191602" y="1194260"/>
            <a:ext cx="1836659" cy="323165"/>
          </a:xfrm>
          <a:prstGeom prst="rect">
            <a:avLst/>
          </a:prstGeom>
          <a:noFill/>
        </p:spPr>
        <p:txBody>
          <a:bodyPr wrap="square" rtlCol="0">
            <a:spAutoFit/>
          </a:bodyPr>
          <a:lstStyle/>
          <a:p>
            <a:pPr algn="ctr"/>
            <a:r>
              <a:rPr kumimoji="1" lang="ja-JP" altLang="en-US" sz="1500">
                <a:solidFill>
                  <a:schemeClr val="bg1"/>
                </a:solidFill>
              </a:rPr>
              <a:t>医療</a:t>
            </a:r>
            <a:endParaRPr kumimoji="1" lang="en-US" altLang="ja-JP" sz="1500" dirty="0">
              <a:solidFill>
                <a:schemeClr val="bg1"/>
              </a:solidFill>
            </a:endParaRPr>
          </a:p>
        </p:txBody>
      </p:sp>
      <p:cxnSp>
        <p:nvCxnSpPr>
          <p:cNvPr id="9" name="直線コネクタ 8">
            <a:extLst>
              <a:ext uri="{FF2B5EF4-FFF2-40B4-BE49-F238E27FC236}">
                <a16:creationId xmlns:a16="http://schemas.microsoft.com/office/drawing/2014/main" id="{F61A1EAB-CAB9-80EE-6C0A-A380058B4302}"/>
              </a:ext>
            </a:extLst>
          </p:cNvPr>
          <p:cNvCxnSpPr>
            <a:cxnSpLocks/>
          </p:cNvCxnSpPr>
          <p:nvPr/>
        </p:nvCxnSpPr>
        <p:spPr>
          <a:xfrm>
            <a:off x="1459004" y="73145"/>
            <a:ext cx="0" cy="1503662"/>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249F38B7-B7CF-61BD-C640-A7ADD6F9BE3E}"/>
              </a:ext>
            </a:extLst>
          </p:cNvPr>
          <p:cNvSpPr/>
          <p:nvPr/>
        </p:nvSpPr>
        <p:spPr>
          <a:xfrm>
            <a:off x="3239533" y="1745426"/>
            <a:ext cx="8903618" cy="5021134"/>
          </a:xfrm>
          <a:prstGeom prst="rect">
            <a:avLst/>
          </a:prstGeom>
          <a:noFill/>
          <a:ln w="28575">
            <a:solidFill>
              <a:srgbClr val="07B5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三角形 10">
            <a:extLst>
              <a:ext uri="{FF2B5EF4-FFF2-40B4-BE49-F238E27FC236}">
                <a16:creationId xmlns:a16="http://schemas.microsoft.com/office/drawing/2014/main" id="{5EAD05C0-B896-B9B3-C10A-4CEFB2E47DFE}"/>
              </a:ext>
            </a:extLst>
          </p:cNvPr>
          <p:cNvSpPr/>
          <p:nvPr/>
        </p:nvSpPr>
        <p:spPr>
          <a:xfrm rot="5400000">
            <a:off x="2693389" y="2943570"/>
            <a:ext cx="582762" cy="2207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EC7EF31-4B04-10DB-7FDE-59D6E78B6B29}"/>
              </a:ext>
            </a:extLst>
          </p:cNvPr>
          <p:cNvSpPr/>
          <p:nvPr/>
        </p:nvSpPr>
        <p:spPr>
          <a:xfrm>
            <a:off x="113246" y="2508720"/>
            <a:ext cx="2793902" cy="954107"/>
          </a:xfrm>
          <a:prstGeom prst="rect">
            <a:avLst/>
          </a:prstGeom>
        </p:spPr>
        <p:txBody>
          <a:bodyPr wrap="square">
            <a:spAutoFit/>
          </a:bodyPr>
          <a:lstStyle/>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b="0" i="0">
                <a:solidFill>
                  <a:srgbClr val="333333"/>
                </a:solidFill>
                <a:effectLst/>
                <a:latin typeface="UD新ゴ M"/>
              </a:rPr>
              <a:t>センターの情報発信や健診の予約管理などに関するユーザーとのコミュニケーション手段がほしい</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3" name="グループ化 12">
            <a:extLst>
              <a:ext uri="{FF2B5EF4-FFF2-40B4-BE49-F238E27FC236}">
                <a16:creationId xmlns:a16="http://schemas.microsoft.com/office/drawing/2014/main" id="{78C27873-459A-1CF4-7DE6-C91822730870}"/>
              </a:ext>
            </a:extLst>
          </p:cNvPr>
          <p:cNvGrpSpPr/>
          <p:nvPr/>
        </p:nvGrpSpPr>
        <p:grpSpPr>
          <a:xfrm>
            <a:off x="978332" y="2066447"/>
            <a:ext cx="961344" cy="367921"/>
            <a:chOff x="1067625" y="2154960"/>
            <a:chExt cx="987890" cy="432832"/>
          </a:xfrm>
        </p:grpSpPr>
        <p:sp>
          <p:nvSpPr>
            <p:cNvPr id="14" name="正方形/長方形 13">
              <a:extLst>
                <a:ext uri="{FF2B5EF4-FFF2-40B4-BE49-F238E27FC236}">
                  <a16:creationId xmlns:a16="http://schemas.microsoft.com/office/drawing/2014/main" id="{ED00000F-D3BD-4E04-4096-266E0491B1E6}"/>
                </a:ext>
              </a:extLst>
            </p:cNvPr>
            <p:cNvSpPr/>
            <p:nvPr/>
          </p:nvSpPr>
          <p:spPr>
            <a:xfrm rot="10800000">
              <a:off x="1067625" y="2154960"/>
              <a:ext cx="987890" cy="412507"/>
            </a:xfrm>
            <a:prstGeom prst="rect">
              <a:avLst/>
            </a:prstGeom>
            <a:solidFill>
              <a:schemeClr val="bg1">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631F3A6-0F99-1A8D-179F-091D70C0F210}"/>
                </a:ext>
              </a:extLst>
            </p:cNvPr>
            <p:cNvSpPr txBox="1"/>
            <p:nvPr/>
          </p:nvSpPr>
          <p:spPr>
            <a:xfrm>
              <a:off x="1260216" y="2225715"/>
              <a:ext cx="602167" cy="362077"/>
            </a:xfrm>
            <a:prstGeom prst="rect">
              <a:avLst/>
            </a:prstGeom>
            <a:noFill/>
          </p:spPr>
          <p:txBody>
            <a:bodyPr wrap="square" rtlCol="0">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目的</a:t>
              </a:r>
              <a:endParaRPr lang="ja-JP" altLang="ja-JP" sz="1400" b="1" dirty="0">
                <a:solidFill>
                  <a:schemeClr val="bg1"/>
                </a:solidFill>
                <a:latin typeface="メイリオ" panose="020B0604030504040204" pitchFamily="50" charset="-128"/>
                <a:ea typeface="メイリオ" panose="020B0604030504040204" pitchFamily="50" charset="-128"/>
              </a:endParaRPr>
            </a:p>
          </p:txBody>
        </p:sp>
      </p:grpSp>
      <p:grpSp>
        <p:nvGrpSpPr>
          <p:cNvPr id="16" name="グループ化 15">
            <a:extLst>
              <a:ext uri="{FF2B5EF4-FFF2-40B4-BE49-F238E27FC236}">
                <a16:creationId xmlns:a16="http://schemas.microsoft.com/office/drawing/2014/main" id="{E5FE9FAC-73B0-60FF-DF01-6F7093BF7AE4}"/>
              </a:ext>
            </a:extLst>
          </p:cNvPr>
          <p:cNvGrpSpPr/>
          <p:nvPr/>
        </p:nvGrpSpPr>
        <p:grpSpPr>
          <a:xfrm>
            <a:off x="3325812" y="2472208"/>
            <a:ext cx="1629241" cy="452322"/>
            <a:chOff x="3325812" y="2472208"/>
            <a:chExt cx="1629241" cy="452322"/>
          </a:xfrm>
        </p:grpSpPr>
        <p:sp>
          <p:nvSpPr>
            <p:cNvPr id="17" name="正方形/長方形 16">
              <a:extLst>
                <a:ext uri="{FF2B5EF4-FFF2-40B4-BE49-F238E27FC236}">
                  <a16:creationId xmlns:a16="http://schemas.microsoft.com/office/drawing/2014/main" id="{77573582-5796-C5DB-8035-BDE6E3693584}"/>
                </a:ext>
              </a:extLst>
            </p:cNvPr>
            <p:cNvSpPr/>
            <p:nvPr/>
          </p:nvSpPr>
          <p:spPr>
            <a:xfrm rot="10800000">
              <a:off x="3809636" y="2508720"/>
              <a:ext cx="1083389" cy="366626"/>
            </a:xfrm>
            <a:prstGeom prst="rect">
              <a:avLst/>
            </a:prstGeom>
            <a:solidFill>
              <a:srgbClr val="06C75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65EA2BF-4212-FAD7-82F4-39D030305B5B}"/>
                </a:ext>
              </a:extLst>
            </p:cNvPr>
            <p:cNvSpPr txBox="1"/>
            <p:nvPr/>
          </p:nvSpPr>
          <p:spPr>
            <a:xfrm>
              <a:off x="3886222" y="2567569"/>
              <a:ext cx="1068831" cy="3077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取り組み</a:t>
              </a:r>
              <a:endParaRPr lang="ja-JP" altLang="ja-JP" sz="1400" b="1" dirty="0">
                <a:solidFill>
                  <a:schemeClr val="bg1"/>
                </a:solidFill>
              </a:endParaRPr>
            </a:p>
          </p:txBody>
        </p:sp>
        <p:pic>
          <p:nvPicPr>
            <p:cNvPr id="19" name="図 18">
              <a:extLst>
                <a:ext uri="{FF2B5EF4-FFF2-40B4-BE49-F238E27FC236}">
                  <a16:creationId xmlns:a16="http://schemas.microsoft.com/office/drawing/2014/main" id="{7A8BB7DC-1468-4BA7-493E-59D73B20AA8C}"/>
                </a:ext>
              </a:extLst>
            </p:cNvPr>
            <p:cNvPicPr>
              <a:picLocks noChangeAspect="1"/>
            </p:cNvPicPr>
            <p:nvPr/>
          </p:nvPicPr>
          <p:blipFill>
            <a:blip r:embed="rId4"/>
            <a:stretch>
              <a:fillRect/>
            </a:stretch>
          </p:blipFill>
          <p:spPr>
            <a:xfrm>
              <a:off x="3325812" y="2472208"/>
              <a:ext cx="416984" cy="452322"/>
            </a:xfrm>
            <a:prstGeom prst="rect">
              <a:avLst/>
            </a:prstGeom>
          </p:spPr>
        </p:pic>
      </p:grpSp>
      <p:sp>
        <p:nvSpPr>
          <p:cNvPr id="20" name="正方形/長方形 19">
            <a:extLst>
              <a:ext uri="{FF2B5EF4-FFF2-40B4-BE49-F238E27FC236}">
                <a16:creationId xmlns:a16="http://schemas.microsoft.com/office/drawing/2014/main" id="{3DC43548-B2E0-CB7E-EC1F-5C220B2C43DB}"/>
              </a:ext>
            </a:extLst>
          </p:cNvPr>
          <p:cNvSpPr/>
          <p:nvPr/>
        </p:nvSpPr>
        <p:spPr>
          <a:xfrm rot="10800000">
            <a:off x="5023147" y="2086718"/>
            <a:ext cx="6983324" cy="1405727"/>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5E46ED5-6CFA-F213-17E9-FD67EE42AF3E}"/>
              </a:ext>
            </a:extLst>
          </p:cNvPr>
          <p:cNvSpPr/>
          <p:nvPr/>
        </p:nvSpPr>
        <p:spPr>
          <a:xfrm>
            <a:off x="5031639" y="2357398"/>
            <a:ext cx="6974833" cy="954107"/>
          </a:xfrm>
          <a:prstGeom prst="rect">
            <a:avLst/>
          </a:prstGeom>
        </p:spPr>
        <p:txBody>
          <a:bodyPr wrap="square">
            <a:spAutoFit/>
          </a:bodyPr>
          <a:lstStyle/>
          <a:p>
            <a:pPr marL="285750" indent="-285750">
              <a:buFont typeface="Arial" panose="020B0604020202020204" pitchFamily="34" charset="0"/>
              <a:buChar char="•"/>
            </a:pP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2019</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12</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月に</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公式アカウントを開設</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400" b="0" i="0">
                <a:solidFill>
                  <a:srgbClr val="333333"/>
                </a:solidFill>
                <a:effectLst/>
                <a:latin typeface="UD新ゴ M"/>
              </a:rPr>
              <a:t>センター内の至る所で</a:t>
            </a:r>
            <a:r>
              <a:rPr lang="en" altLang="ja-JP" sz="1400" b="0" i="0" dirty="0">
                <a:solidFill>
                  <a:srgbClr val="333333"/>
                </a:solidFill>
                <a:effectLst/>
                <a:latin typeface="UD新ゴ M"/>
              </a:rPr>
              <a:t>LINE</a:t>
            </a:r>
            <a:r>
              <a:rPr lang="ja-JP" altLang="en-US" sz="1400">
                <a:solidFill>
                  <a:srgbClr val="333333"/>
                </a:solidFill>
                <a:latin typeface="UD新ゴ M"/>
              </a:rPr>
              <a:t>に関する</a:t>
            </a:r>
            <a:r>
              <a:rPr lang="ja-JP" altLang="en-US" sz="1400" b="0" i="0">
                <a:solidFill>
                  <a:srgbClr val="333333"/>
                </a:solidFill>
                <a:effectLst/>
                <a:latin typeface="UD新ゴ M"/>
              </a:rPr>
              <a:t>告知物を掲出し、友だち追加を案内</a:t>
            </a:r>
            <a:endParaRPr lang="en-US" altLang="ja-JP" sz="1400" dirty="0">
              <a:solidFill>
                <a:srgbClr val="333333"/>
              </a:solidFill>
              <a:latin typeface="UD新ゴ M"/>
              <a:ea typeface="メイリオ" panose="020B0604030504040204" pitchFamily="50" charset="-128"/>
            </a:endParaRPr>
          </a:p>
          <a:p>
            <a:pPr marL="285750" indent="-285750">
              <a:buFont typeface="Arial" panose="020B0604020202020204" pitchFamily="34" charset="0"/>
              <a:buChar char="•"/>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シーズナルの健診メニューをメッセージ配信し、健診の予約は</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チャットで</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完結するように利用者とコミュニケーション</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58B7664F-9D5D-8FCB-949E-701B43D02424}"/>
              </a:ext>
            </a:extLst>
          </p:cNvPr>
          <p:cNvSpPr/>
          <p:nvPr/>
        </p:nvSpPr>
        <p:spPr>
          <a:xfrm>
            <a:off x="7054240" y="3888088"/>
            <a:ext cx="4825858" cy="523220"/>
          </a:xfrm>
          <a:prstGeom prst="rect">
            <a:avLst/>
          </a:prstGeom>
        </p:spPr>
        <p:txBody>
          <a:bodyPr wrap="square">
            <a:spAutoFit/>
          </a:bodyPr>
          <a:lstStyle/>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◀さまざまな告知物の中でも、特に</a:t>
            </a:r>
            <a:r>
              <a:rPr lang="ja-JP" altLang="en-US" sz="1400" b="0" i="0">
                <a:solidFill>
                  <a:srgbClr val="333333"/>
                </a:solidFill>
                <a:effectLst/>
                <a:latin typeface="UD新ゴ M"/>
              </a:rPr>
              <a:t>視覚的にもインパクトが大きいデジタルサイネージでの案内が効果的だった</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41B03F84-9D46-D1E4-B714-3633BCDC7558}"/>
              </a:ext>
            </a:extLst>
          </p:cNvPr>
          <p:cNvSpPr txBox="1"/>
          <p:nvPr/>
        </p:nvSpPr>
        <p:spPr>
          <a:xfrm>
            <a:off x="3880055" y="5747247"/>
            <a:ext cx="4489529" cy="738664"/>
          </a:xfrm>
          <a:prstGeom prst="rect">
            <a:avLst/>
          </a:prstGeom>
          <a:noFill/>
        </p:spPr>
        <p:txBody>
          <a:bodyPr wrap="square" rtlCol="0">
            <a:spAutoFit/>
          </a:bodyPr>
          <a:lstStyle/>
          <a:p>
            <a:r>
              <a:rPr lang="ja-JP" altLang="en-US" sz="1400" b="0" i="0">
                <a:solidFill>
                  <a:srgbClr val="333333"/>
                </a:solidFill>
                <a:effectLst/>
                <a:latin typeface="UD新ゴ M"/>
              </a:rPr>
              <a:t>▶︎従来は各種健診について案内していた</a:t>
            </a:r>
            <a:r>
              <a:rPr lang="en" altLang="ja-JP" sz="1400" b="0" i="0" dirty="0">
                <a:solidFill>
                  <a:srgbClr val="333333"/>
                </a:solidFill>
                <a:effectLst/>
                <a:latin typeface="UD新ゴ M"/>
              </a:rPr>
              <a:t>DM</a:t>
            </a:r>
            <a:r>
              <a:rPr lang="ja-JP" altLang="en-US" sz="1400" b="0" i="0">
                <a:solidFill>
                  <a:srgbClr val="333333"/>
                </a:solidFill>
                <a:effectLst/>
                <a:latin typeface="UD新ゴ M"/>
              </a:rPr>
              <a:t>送付を</a:t>
            </a:r>
            <a:r>
              <a:rPr lang="en" altLang="ja-JP" sz="1400" b="0" i="0" dirty="0">
                <a:solidFill>
                  <a:srgbClr val="333333"/>
                </a:solidFill>
                <a:effectLst/>
                <a:latin typeface="UD新ゴ M"/>
              </a:rPr>
              <a:t>LINE</a:t>
            </a:r>
            <a:r>
              <a:rPr lang="ja-JP" altLang="en-US" sz="1400" b="0" i="0">
                <a:solidFill>
                  <a:srgbClr val="333333"/>
                </a:solidFill>
                <a:effectLst/>
                <a:latin typeface="UD新ゴ M"/>
              </a:rPr>
              <a:t>公式アカウントのメッセージ配信に変えて利用者に告知している</a:t>
            </a:r>
            <a:endParaRPr kumimoji="1" lang="ja-JP" altLang="en-US" sz="1400"/>
          </a:p>
        </p:txBody>
      </p:sp>
      <p:pic>
        <p:nvPicPr>
          <p:cNvPr id="24" name="図 23" descr="ベンチに座っている男性たち&#10;&#10;中程度の精度で自動的に生成された説明">
            <a:extLst>
              <a:ext uri="{FF2B5EF4-FFF2-40B4-BE49-F238E27FC236}">
                <a16:creationId xmlns:a16="http://schemas.microsoft.com/office/drawing/2014/main" id="{50647648-EF1D-16CC-46A7-0C6DF5E6DD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60247" y="119249"/>
            <a:ext cx="2781152" cy="1843959"/>
          </a:xfrm>
          <a:prstGeom prst="rect">
            <a:avLst/>
          </a:prstGeom>
        </p:spPr>
      </p:pic>
      <p:pic>
        <p:nvPicPr>
          <p:cNvPr id="25" name="図 24" descr="アイコン&#10;&#10;自動的に生成された説明">
            <a:extLst>
              <a:ext uri="{FF2B5EF4-FFF2-40B4-BE49-F238E27FC236}">
                <a16:creationId xmlns:a16="http://schemas.microsoft.com/office/drawing/2014/main" id="{F2BB19EC-BCD9-1363-0130-1BC5D4E329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597" y="359517"/>
            <a:ext cx="421811" cy="421811"/>
          </a:xfrm>
          <a:prstGeom prst="rect">
            <a:avLst/>
          </a:prstGeom>
        </p:spPr>
      </p:pic>
      <p:grpSp>
        <p:nvGrpSpPr>
          <p:cNvPr id="26" name="グループ化 25">
            <a:extLst>
              <a:ext uri="{FF2B5EF4-FFF2-40B4-BE49-F238E27FC236}">
                <a16:creationId xmlns:a16="http://schemas.microsoft.com/office/drawing/2014/main" id="{B0C9DE83-923F-E795-8283-3550506F7285}"/>
              </a:ext>
            </a:extLst>
          </p:cNvPr>
          <p:cNvGrpSpPr/>
          <p:nvPr/>
        </p:nvGrpSpPr>
        <p:grpSpPr>
          <a:xfrm>
            <a:off x="701685" y="3994590"/>
            <a:ext cx="1533838" cy="375152"/>
            <a:chOff x="1131005" y="4253388"/>
            <a:chExt cx="1625778" cy="492411"/>
          </a:xfrm>
        </p:grpSpPr>
        <p:sp>
          <p:nvSpPr>
            <p:cNvPr id="27" name="正方形/長方形 26">
              <a:extLst>
                <a:ext uri="{FF2B5EF4-FFF2-40B4-BE49-F238E27FC236}">
                  <a16:creationId xmlns:a16="http://schemas.microsoft.com/office/drawing/2014/main" id="{6A6A7A26-817E-C2A5-65B0-C02542916163}"/>
                </a:ext>
              </a:extLst>
            </p:cNvPr>
            <p:cNvSpPr/>
            <p:nvPr/>
          </p:nvSpPr>
          <p:spPr>
            <a:xfrm rot="10800000">
              <a:off x="1131005" y="4253388"/>
              <a:ext cx="1625778" cy="478709"/>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7160760-6EDD-089D-31A9-74E92903E180}"/>
                </a:ext>
              </a:extLst>
            </p:cNvPr>
            <p:cNvSpPr txBox="1"/>
            <p:nvPr/>
          </p:nvSpPr>
          <p:spPr>
            <a:xfrm>
              <a:off x="1309761" y="4341822"/>
              <a:ext cx="1365862" cy="4039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得られた成果</a:t>
              </a:r>
              <a:endParaRPr lang="ja-JP" altLang="ja-JP" sz="1400" b="1" dirty="0">
                <a:solidFill>
                  <a:schemeClr val="bg1"/>
                </a:solidFill>
              </a:endParaRPr>
            </a:p>
          </p:txBody>
        </p:sp>
      </p:grpSp>
      <p:sp>
        <p:nvSpPr>
          <p:cNvPr id="29" name="三角形 28">
            <a:extLst>
              <a:ext uri="{FF2B5EF4-FFF2-40B4-BE49-F238E27FC236}">
                <a16:creationId xmlns:a16="http://schemas.microsoft.com/office/drawing/2014/main" id="{39D6A004-A66B-5FC3-6DF4-E6108FF4E069}"/>
              </a:ext>
            </a:extLst>
          </p:cNvPr>
          <p:cNvSpPr/>
          <p:nvPr/>
        </p:nvSpPr>
        <p:spPr>
          <a:xfrm rot="16200000">
            <a:off x="2726862" y="5003739"/>
            <a:ext cx="587944" cy="220716"/>
          </a:xfrm>
          <a:prstGeom prst="triangle">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34A1421E-DA6D-2042-B1E6-245CBFCED50A}"/>
              </a:ext>
            </a:extLst>
          </p:cNvPr>
          <p:cNvCxnSpPr>
            <a:cxnSpLocks/>
          </p:cNvCxnSpPr>
          <p:nvPr/>
        </p:nvCxnSpPr>
        <p:spPr>
          <a:xfrm>
            <a:off x="39637" y="3729693"/>
            <a:ext cx="3190685" cy="0"/>
          </a:xfrm>
          <a:prstGeom prst="line">
            <a:avLst/>
          </a:prstGeom>
          <a:ln w="28575">
            <a:solidFill>
              <a:srgbClr val="07B53B"/>
            </a:solidFill>
            <a:prstDash val="sysDot"/>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5B142D4-C6D4-274E-6477-929759611830}"/>
              </a:ext>
            </a:extLst>
          </p:cNvPr>
          <p:cNvSpPr/>
          <p:nvPr/>
        </p:nvSpPr>
        <p:spPr>
          <a:xfrm>
            <a:off x="116575" y="4513014"/>
            <a:ext cx="2793902" cy="1600438"/>
          </a:xfrm>
          <a:prstGeom prst="rect">
            <a:avLst/>
          </a:prstGeom>
        </p:spPr>
        <p:txBody>
          <a:bodyPr wrap="square">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●開設から</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年間で友だち</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数が</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8,000</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人を突破</a:t>
            </a:r>
            <a:b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b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DM</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に利用していたコストを</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LINE</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のメッセージ配信で代替することで、</a:t>
            </a:r>
            <a:r>
              <a:rPr lang="ja-JP" altLang="en-US" sz="1400" b="0" i="0">
                <a:solidFill>
                  <a:srgbClr val="333333"/>
                </a:solidFill>
                <a:effectLst/>
                <a:latin typeface="UD新ゴ M"/>
              </a:rPr>
              <a:t>年間約</a:t>
            </a:r>
            <a:r>
              <a:rPr lang="en-US" altLang="ja-JP" sz="1400" b="0" i="0" dirty="0">
                <a:solidFill>
                  <a:srgbClr val="333333"/>
                </a:solidFill>
                <a:effectLst/>
                <a:latin typeface="UD新ゴ M"/>
              </a:rPr>
              <a:t>40</a:t>
            </a:r>
            <a:r>
              <a:rPr lang="ja-JP" altLang="en-US" sz="1400" b="0" i="0">
                <a:solidFill>
                  <a:srgbClr val="333333"/>
                </a:solidFill>
                <a:effectLst/>
                <a:latin typeface="UD新ゴ M"/>
              </a:rPr>
              <a:t>万円の経費を削減</a:t>
            </a:r>
            <a:endParaRPr lang="en-US" altLang="ja-JP" sz="1400" dirty="0">
              <a:solidFill>
                <a:srgbClr val="333333"/>
              </a:solidFill>
              <a:latin typeface="UD新ゴ M"/>
            </a:endParaRPr>
          </a:p>
        </p:txBody>
      </p:sp>
      <p:pic>
        <p:nvPicPr>
          <p:cNvPr id="32" name="図 31" descr="グラフィカル ユーザー インターフェイス, Web サイト&#10;&#10;中程度の精度で自動的に生成された説明">
            <a:extLst>
              <a:ext uri="{FF2B5EF4-FFF2-40B4-BE49-F238E27FC236}">
                <a16:creationId xmlns:a16="http://schemas.microsoft.com/office/drawing/2014/main" id="{79C89241-1F82-DBD2-597F-CA42C1CAF3F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64016" y="3592260"/>
            <a:ext cx="3765741" cy="1638097"/>
          </a:xfrm>
          <a:prstGeom prst="rect">
            <a:avLst/>
          </a:prstGeom>
          <a:effectLst>
            <a:outerShdw blurRad="50800" dist="38100" dir="2700000" algn="tl" rotWithShape="0">
              <a:prstClr val="black">
                <a:alpha val="40000"/>
              </a:prstClr>
            </a:outerShdw>
          </a:effectLst>
        </p:spPr>
      </p:pic>
      <p:pic>
        <p:nvPicPr>
          <p:cNvPr id="33" name="図 32" descr="グラフィカル ユーザー インターフェイス, テキスト&#10;&#10;自動的に生成された説明">
            <a:extLst>
              <a:ext uri="{FF2B5EF4-FFF2-40B4-BE49-F238E27FC236}">
                <a16:creationId xmlns:a16="http://schemas.microsoft.com/office/drawing/2014/main" id="{2C9870EB-6FDB-28B5-70CD-4DEACC3082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95219" y="4752696"/>
            <a:ext cx="3237028" cy="18208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69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37941458-B029-1B51-22D5-D054B91C877C}"/>
              </a:ext>
            </a:extLst>
          </p:cNvPr>
          <p:cNvSpPr txBox="1"/>
          <p:nvPr/>
        </p:nvSpPr>
        <p:spPr>
          <a:xfrm>
            <a:off x="179440" y="-267383"/>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kumimoji="1" lang="en-US" altLang="ja-JP"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Izakaya</a:t>
            </a:r>
            <a:endParaRPr kumimoji="1" lang="ja-JP" altLang="en-US" sz="105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2" name="正方形/長方形 1">
            <a:extLst>
              <a:ext uri="{FF2B5EF4-FFF2-40B4-BE49-F238E27FC236}">
                <a16:creationId xmlns:a16="http://schemas.microsoft.com/office/drawing/2014/main" id="{3D1FA550-70E0-8D32-52F9-5EBE6F85DF11}"/>
              </a:ext>
            </a:extLst>
          </p:cNvPr>
          <p:cNvSpPr/>
          <p:nvPr/>
        </p:nvSpPr>
        <p:spPr>
          <a:xfrm>
            <a:off x="0" y="-1"/>
            <a:ext cx="12192000" cy="1640190"/>
          </a:xfrm>
          <a:prstGeom prst="rect">
            <a:avLst/>
          </a:prstGeom>
          <a:solidFill>
            <a:srgbClr val="07B53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321AD3F-2476-759F-5111-BC1ACB9C6B3B}"/>
              </a:ext>
            </a:extLst>
          </p:cNvPr>
          <p:cNvSpPr txBox="1"/>
          <p:nvPr/>
        </p:nvSpPr>
        <p:spPr>
          <a:xfrm>
            <a:off x="1584814" y="215069"/>
            <a:ext cx="8087159" cy="707886"/>
          </a:xfrm>
          <a:prstGeom prst="rect">
            <a:avLst/>
          </a:prstGeom>
          <a:noFill/>
        </p:spPr>
        <p:txBody>
          <a:bodyPr wrap="square" rtlCol="0">
            <a:spAutoFit/>
          </a:bodyPr>
          <a:lstStyle/>
          <a:p>
            <a:pPr fontAlgn="base"/>
            <a:r>
              <a:rPr lang="en" altLang="ja-JP" sz="2000" b="1" dirty="0">
                <a:solidFill>
                  <a:schemeClr val="bg1"/>
                </a:solidFill>
                <a:latin typeface="メイリオ" panose="020B0604030504040204" pitchFamily="34" charset="-128"/>
                <a:ea typeface="メイリオ" panose="020B0604030504040204" pitchFamily="34" charset="-128"/>
              </a:rPr>
              <a:t>LINE</a:t>
            </a:r>
            <a:r>
              <a:rPr lang="ja-JP" altLang="en-US" sz="2000" b="1">
                <a:solidFill>
                  <a:schemeClr val="bg1"/>
                </a:solidFill>
                <a:latin typeface="メイリオ" panose="020B0604030504040204" pitchFamily="34" charset="-128"/>
                <a:ea typeface="メイリオ" panose="020B0604030504040204" pitchFamily="34" charset="-128"/>
              </a:rPr>
              <a:t>公式アカウントはメルマガの上位互換</a:t>
            </a:r>
            <a:r>
              <a:rPr lang="en-US" altLang="ja-JP" sz="2000" b="1" dirty="0">
                <a:solidFill>
                  <a:schemeClr val="bg1"/>
                </a:solidFill>
                <a:latin typeface="メイリオ" panose="020B0604030504040204" pitchFamily="34" charset="-128"/>
                <a:ea typeface="メイリオ" panose="020B0604030504040204" pitchFamily="34" charset="-128"/>
              </a:rPr>
              <a:t>――</a:t>
            </a:r>
            <a:br>
              <a:rPr lang="en-US" altLang="ja-JP" sz="2000" b="1" dirty="0">
                <a:solidFill>
                  <a:schemeClr val="bg1"/>
                </a:solidFill>
                <a:latin typeface="メイリオ" panose="020B0604030504040204" pitchFamily="34" charset="-128"/>
                <a:ea typeface="メイリオ" panose="020B0604030504040204" pitchFamily="34" charset="-128"/>
              </a:rPr>
            </a:br>
            <a:r>
              <a:rPr lang="ja-JP" altLang="en-US" sz="2000" b="1">
                <a:solidFill>
                  <a:schemeClr val="bg1"/>
                </a:solidFill>
                <a:latin typeface="メイリオ" panose="020B0604030504040204" pitchFamily="34" charset="-128"/>
                <a:ea typeface="メイリオ" panose="020B0604030504040204" pitchFamily="34" charset="-128"/>
              </a:rPr>
              <a:t>売り上げ５倍を実現した</a:t>
            </a:r>
            <a:r>
              <a:rPr lang="en" altLang="ja-JP" sz="2000" b="1" dirty="0">
                <a:solidFill>
                  <a:schemeClr val="bg1"/>
                </a:solidFill>
                <a:latin typeface="メイリオ" panose="020B0604030504040204" pitchFamily="34" charset="-128"/>
                <a:ea typeface="メイリオ" panose="020B0604030504040204" pitchFamily="34" charset="-128"/>
              </a:rPr>
              <a:t>EC</a:t>
            </a:r>
            <a:r>
              <a:rPr lang="ja-JP" altLang="en-US" sz="2000" b="1">
                <a:solidFill>
                  <a:schemeClr val="bg1"/>
                </a:solidFill>
                <a:latin typeface="メイリオ" panose="020B0604030504040204" pitchFamily="34" charset="-128"/>
                <a:ea typeface="メイリオ" panose="020B0604030504040204" pitchFamily="34" charset="-128"/>
              </a:rPr>
              <a:t>企業の活用術</a:t>
            </a:r>
          </a:p>
        </p:txBody>
      </p:sp>
      <p:sp>
        <p:nvSpPr>
          <p:cNvPr id="4" name="テキスト ボックス 3">
            <a:extLst>
              <a:ext uri="{FF2B5EF4-FFF2-40B4-BE49-F238E27FC236}">
                <a16:creationId xmlns:a16="http://schemas.microsoft.com/office/drawing/2014/main" id="{B76C6B12-352D-2F86-77E0-5A5EB0E58DE0}"/>
              </a:ext>
            </a:extLst>
          </p:cNvPr>
          <p:cNvSpPr txBox="1"/>
          <p:nvPr/>
        </p:nvSpPr>
        <p:spPr>
          <a:xfrm>
            <a:off x="1592972" y="983881"/>
            <a:ext cx="7555606" cy="338554"/>
          </a:xfrm>
          <a:prstGeom prst="rect">
            <a:avLst/>
          </a:prstGeom>
          <a:noFill/>
        </p:spPr>
        <p:txBody>
          <a:bodyPr wrap="square" rtlCol="0">
            <a:spAutoFit/>
          </a:bodyPr>
          <a:lstStyle/>
          <a:p>
            <a:r>
              <a:rPr lang="ja-JP" altLang="en-US" sz="1600">
                <a:solidFill>
                  <a:schemeClr val="bg1"/>
                </a:solidFill>
                <a:latin typeface="メイリオ" panose="020B0604030504040204" pitchFamily="50" charset="-128"/>
                <a:ea typeface="メイリオ" panose="020B0604030504040204" pitchFamily="50" charset="-128"/>
              </a:rPr>
              <a:t>有限会社味源</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4C7F329-8F53-3871-0FAE-0B0D7FB3CD6D}"/>
              </a:ext>
            </a:extLst>
          </p:cNvPr>
          <p:cNvSpPr txBox="1"/>
          <p:nvPr/>
        </p:nvSpPr>
        <p:spPr>
          <a:xfrm>
            <a:off x="7901172" y="1269030"/>
            <a:ext cx="1261884" cy="307777"/>
          </a:xfrm>
          <a:prstGeom prst="rect">
            <a:avLst/>
          </a:prstGeom>
          <a:noFill/>
        </p:spPr>
        <p:txBody>
          <a:bodyPr wrap="none" rtlCol="0">
            <a:spAutoFit/>
          </a:bodyPr>
          <a:lstStyle/>
          <a:p>
            <a:r>
              <a:rPr kumimoji="1" lang="ja-JP" altLang="en-US" sz="1400">
                <a:solidFill>
                  <a:schemeClr val="bg1"/>
                </a:solidFill>
              </a:rPr>
              <a:t>詳細</a:t>
            </a:r>
            <a:r>
              <a:rPr lang="ja-JP" altLang="en-US" sz="1400">
                <a:solidFill>
                  <a:schemeClr val="bg1"/>
                </a:solidFill>
              </a:rPr>
              <a:t>は</a:t>
            </a:r>
            <a:r>
              <a:rPr lang="ja-JP" altLang="en-US" sz="1400">
                <a:hlinkClick r:id="rId3"/>
              </a:rPr>
              <a:t>こちら</a:t>
            </a:r>
            <a:endParaRPr kumimoji="1" lang="ja-JP" altLang="en-US" sz="1400"/>
          </a:p>
        </p:txBody>
      </p:sp>
      <p:sp>
        <p:nvSpPr>
          <p:cNvPr id="6" name="円/楕円 5">
            <a:extLst>
              <a:ext uri="{FF2B5EF4-FFF2-40B4-BE49-F238E27FC236}">
                <a16:creationId xmlns:a16="http://schemas.microsoft.com/office/drawing/2014/main" id="{E853B122-2103-368D-0D3B-A8956D350804}"/>
              </a:ext>
            </a:extLst>
          </p:cNvPr>
          <p:cNvSpPr/>
          <p:nvPr/>
        </p:nvSpPr>
        <p:spPr>
          <a:xfrm>
            <a:off x="276730" y="206486"/>
            <a:ext cx="900000" cy="9000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テキスト ボックス 6">
            <a:extLst>
              <a:ext uri="{FF2B5EF4-FFF2-40B4-BE49-F238E27FC236}">
                <a16:creationId xmlns:a16="http://schemas.microsoft.com/office/drawing/2014/main" id="{BAD485AD-AA02-CD8C-D8EB-D89569F704D3}"/>
              </a:ext>
            </a:extLst>
          </p:cNvPr>
          <p:cNvSpPr txBox="1"/>
          <p:nvPr/>
        </p:nvSpPr>
        <p:spPr>
          <a:xfrm>
            <a:off x="175409" y="-261235"/>
            <a:ext cx="1094580" cy="1226695"/>
          </a:xfrm>
          <a:prstGeom prst="rect">
            <a:avLst/>
          </a:prstGeom>
          <a:noFill/>
        </p:spPr>
        <p:txBody>
          <a:bodyPr wrap="square" rtlCol="0">
            <a:prstTxWarp prst="textArchDown">
              <a:avLst>
                <a:gd name="adj" fmla="val 1413229"/>
              </a:avLst>
            </a:prstTxWarp>
            <a:spAutoFit/>
          </a:bodyPr>
          <a:lstStyle/>
          <a:p>
            <a:pPr algn="ctr">
              <a:lnSpc>
                <a:spcPct val="120000"/>
              </a:lnSpc>
            </a:pPr>
            <a:r>
              <a:rPr kumimoji="1" lang="en-US" altLang="ja-JP" sz="100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rPr>
              <a:t>EC site</a:t>
            </a:r>
            <a:endParaRPr kumimoji="1" lang="ja-JP" altLang="en-US" sz="1000" b="1" spc="100" dirty="0">
              <a:solidFill>
                <a:schemeClr val="bg1"/>
              </a:solidFill>
              <a:latin typeface="LINE Seed JP_OTF Bold" panose="02020500000000000000" pitchFamily="18" charset="-128"/>
              <a:ea typeface="LINE Seed JP_OTF Bold" panose="02020500000000000000" pitchFamily="18"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BB8079AB-82F1-4DAB-C5F0-64C96571E3DC}"/>
              </a:ext>
            </a:extLst>
          </p:cNvPr>
          <p:cNvSpPr txBox="1"/>
          <p:nvPr/>
        </p:nvSpPr>
        <p:spPr>
          <a:xfrm>
            <a:off x="-191602" y="1194260"/>
            <a:ext cx="1836659" cy="323165"/>
          </a:xfrm>
          <a:prstGeom prst="rect">
            <a:avLst/>
          </a:prstGeom>
          <a:noFill/>
        </p:spPr>
        <p:txBody>
          <a:bodyPr wrap="square" rtlCol="0">
            <a:spAutoFit/>
          </a:bodyPr>
          <a:lstStyle/>
          <a:p>
            <a:pPr algn="ctr"/>
            <a:r>
              <a:rPr lang="en-US" altLang="ja-JP" sz="1500" dirty="0">
                <a:solidFill>
                  <a:schemeClr val="bg1"/>
                </a:solidFill>
              </a:rPr>
              <a:t>EC</a:t>
            </a:r>
            <a:r>
              <a:rPr lang="ja-JP" altLang="en-US" sz="1500">
                <a:solidFill>
                  <a:schemeClr val="bg1"/>
                </a:solidFill>
              </a:rPr>
              <a:t>サイト</a:t>
            </a:r>
            <a:endParaRPr kumimoji="1" lang="en-US" altLang="ja-JP" sz="1500" dirty="0">
              <a:solidFill>
                <a:schemeClr val="bg1"/>
              </a:solidFill>
            </a:endParaRPr>
          </a:p>
        </p:txBody>
      </p:sp>
      <p:cxnSp>
        <p:nvCxnSpPr>
          <p:cNvPr id="9" name="直線コネクタ 8">
            <a:extLst>
              <a:ext uri="{FF2B5EF4-FFF2-40B4-BE49-F238E27FC236}">
                <a16:creationId xmlns:a16="http://schemas.microsoft.com/office/drawing/2014/main" id="{62C176C6-CC7D-5ED0-9088-2F6AA1BC21ED}"/>
              </a:ext>
            </a:extLst>
          </p:cNvPr>
          <p:cNvCxnSpPr>
            <a:cxnSpLocks/>
          </p:cNvCxnSpPr>
          <p:nvPr/>
        </p:nvCxnSpPr>
        <p:spPr>
          <a:xfrm>
            <a:off x="1459004" y="73145"/>
            <a:ext cx="0" cy="1503662"/>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0063607E-2D8B-20B5-3544-9C972834B781}"/>
              </a:ext>
            </a:extLst>
          </p:cNvPr>
          <p:cNvSpPr/>
          <p:nvPr/>
        </p:nvSpPr>
        <p:spPr>
          <a:xfrm>
            <a:off x="3239533" y="1745426"/>
            <a:ext cx="8903618" cy="5021134"/>
          </a:xfrm>
          <a:prstGeom prst="rect">
            <a:avLst/>
          </a:prstGeom>
          <a:noFill/>
          <a:ln w="28575">
            <a:solidFill>
              <a:srgbClr val="07B5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三角形 10">
            <a:extLst>
              <a:ext uri="{FF2B5EF4-FFF2-40B4-BE49-F238E27FC236}">
                <a16:creationId xmlns:a16="http://schemas.microsoft.com/office/drawing/2014/main" id="{DED5FC33-ECB5-2C44-B53E-0C9C0AA5DDED}"/>
              </a:ext>
            </a:extLst>
          </p:cNvPr>
          <p:cNvSpPr/>
          <p:nvPr/>
        </p:nvSpPr>
        <p:spPr>
          <a:xfrm rot="5400000">
            <a:off x="2693389" y="2943570"/>
            <a:ext cx="582762" cy="22071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5F389F4-5002-D18F-31C9-D47AC0051B80}"/>
              </a:ext>
            </a:extLst>
          </p:cNvPr>
          <p:cNvSpPr/>
          <p:nvPr/>
        </p:nvSpPr>
        <p:spPr>
          <a:xfrm>
            <a:off x="113246" y="2508720"/>
            <a:ext cx="2793902" cy="954107"/>
          </a:xfrm>
          <a:prstGeom prst="rect">
            <a:avLst/>
          </a:prstGeom>
        </p:spPr>
        <p:txBody>
          <a:bodyPr wrap="square">
            <a:spAutoFit/>
          </a:bodyPr>
          <a:lstStyle/>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●開封率、クリック率、経由売り上げが低迷するメールマガジン（メルマガ）に代わるツールを導入したい</a:t>
            </a:r>
          </a:p>
        </p:txBody>
      </p:sp>
      <p:grpSp>
        <p:nvGrpSpPr>
          <p:cNvPr id="13" name="グループ化 12">
            <a:extLst>
              <a:ext uri="{FF2B5EF4-FFF2-40B4-BE49-F238E27FC236}">
                <a16:creationId xmlns:a16="http://schemas.microsoft.com/office/drawing/2014/main" id="{48F96957-1FD1-625D-F49C-3B47AECB7150}"/>
              </a:ext>
            </a:extLst>
          </p:cNvPr>
          <p:cNvGrpSpPr/>
          <p:nvPr/>
        </p:nvGrpSpPr>
        <p:grpSpPr>
          <a:xfrm>
            <a:off x="978332" y="2066447"/>
            <a:ext cx="961344" cy="367921"/>
            <a:chOff x="1067625" y="2154960"/>
            <a:chExt cx="987890" cy="432832"/>
          </a:xfrm>
        </p:grpSpPr>
        <p:sp>
          <p:nvSpPr>
            <p:cNvPr id="14" name="正方形/長方形 13">
              <a:extLst>
                <a:ext uri="{FF2B5EF4-FFF2-40B4-BE49-F238E27FC236}">
                  <a16:creationId xmlns:a16="http://schemas.microsoft.com/office/drawing/2014/main" id="{530D6E87-BD0D-B8ED-5A1E-B53A8168E0DD}"/>
                </a:ext>
              </a:extLst>
            </p:cNvPr>
            <p:cNvSpPr/>
            <p:nvPr/>
          </p:nvSpPr>
          <p:spPr>
            <a:xfrm rot="10800000">
              <a:off x="1067625" y="2154960"/>
              <a:ext cx="987890" cy="412507"/>
            </a:xfrm>
            <a:prstGeom prst="rect">
              <a:avLst/>
            </a:prstGeom>
            <a:solidFill>
              <a:schemeClr val="bg1">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86B07B8-BEB5-1C2E-D637-85A0F356BE08}"/>
                </a:ext>
              </a:extLst>
            </p:cNvPr>
            <p:cNvSpPr txBox="1"/>
            <p:nvPr/>
          </p:nvSpPr>
          <p:spPr>
            <a:xfrm>
              <a:off x="1260216" y="2225715"/>
              <a:ext cx="602167" cy="362077"/>
            </a:xfrm>
            <a:prstGeom prst="rect">
              <a:avLst/>
            </a:prstGeom>
            <a:noFill/>
          </p:spPr>
          <p:txBody>
            <a:bodyPr wrap="square" rtlCol="0">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目的</a:t>
              </a:r>
              <a:endParaRPr lang="ja-JP" altLang="ja-JP" sz="1400" b="1" dirty="0">
                <a:solidFill>
                  <a:schemeClr val="bg1"/>
                </a:solidFill>
                <a:latin typeface="メイリオ" panose="020B0604030504040204" pitchFamily="50" charset="-128"/>
                <a:ea typeface="メイリオ" panose="020B0604030504040204" pitchFamily="50" charset="-128"/>
              </a:endParaRPr>
            </a:p>
          </p:txBody>
        </p:sp>
      </p:grpSp>
      <p:grpSp>
        <p:nvGrpSpPr>
          <p:cNvPr id="16" name="グループ化 15">
            <a:extLst>
              <a:ext uri="{FF2B5EF4-FFF2-40B4-BE49-F238E27FC236}">
                <a16:creationId xmlns:a16="http://schemas.microsoft.com/office/drawing/2014/main" id="{F9EE3C4B-19F8-4802-78DD-04F68C422D83}"/>
              </a:ext>
            </a:extLst>
          </p:cNvPr>
          <p:cNvGrpSpPr/>
          <p:nvPr/>
        </p:nvGrpSpPr>
        <p:grpSpPr>
          <a:xfrm>
            <a:off x="3325812" y="2472208"/>
            <a:ext cx="1629241" cy="452322"/>
            <a:chOff x="3325812" y="2472208"/>
            <a:chExt cx="1629241" cy="452322"/>
          </a:xfrm>
        </p:grpSpPr>
        <p:sp>
          <p:nvSpPr>
            <p:cNvPr id="17" name="正方形/長方形 16">
              <a:extLst>
                <a:ext uri="{FF2B5EF4-FFF2-40B4-BE49-F238E27FC236}">
                  <a16:creationId xmlns:a16="http://schemas.microsoft.com/office/drawing/2014/main" id="{BEB17CF8-B0CA-5723-784D-04778AD68D9C}"/>
                </a:ext>
              </a:extLst>
            </p:cNvPr>
            <p:cNvSpPr/>
            <p:nvPr/>
          </p:nvSpPr>
          <p:spPr>
            <a:xfrm rot="10800000">
              <a:off x="3809636" y="2508720"/>
              <a:ext cx="1083389" cy="366626"/>
            </a:xfrm>
            <a:prstGeom prst="rect">
              <a:avLst/>
            </a:prstGeom>
            <a:solidFill>
              <a:srgbClr val="06C75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F6456A7-ABDE-B9C9-E11D-E4319FC7E072}"/>
                </a:ext>
              </a:extLst>
            </p:cNvPr>
            <p:cNvSpPr txBox="1"/>
            <p:nvPr/>
          </p:nvSpPr>
          <p:spPr>
            <a:xfrm>
              <a:off x="3886222" y="2567569"/>
              <a:ext cx="1068831" cy="3077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取り組み</a:t>
              </a:r>
              <a:endParaRPr lang="ja-JP" altLang="ja-JP" sz="1400" b="1" dirty="0">
                <a:solidFill>
                  <a:schemeClr val="bg1"/>
                </a:solidFill>
              </a:endParaRPr>
            </a:p>
          </p:txBody>
        </p:sp>
        <p:pic>
          <p:nvPicPr>
            <p:cNvPr id="19" name="図 18">
              <a:extLst>
                <a:ext uri="{FF2B5EF4-FFF2-40B4-BE49-F238E27FC236}">
                  <a16:creationId xmlns:a16="http://schemas.microsoft.com/office/drawing/2014/main" id="{ABBD15B5-41A3-4415-D9EE-610AAAB2BA8F}"/>
                </a:ext>
              </a:extLst>
            </p:cNvPr>
            <p:cNvPicPr>
              <a:picLocks noChangeAspect="1"/>
            </p:cNvPicPr>
            <p:nvPr/>
          </p:nvPicPr>
          <p:blipFill>
            <a:blip r:embed="rId4"/>
            <a:stretch>
              <a:fillRect/>
            </a:stretch>
          </p:blipFill>
          <p:spPr>
            <a:xfrm>
              <a:off x="3325812" y="2472208"/>
              <a:ext cx="416984" cy="452322"/>
            </a:xfrm>
            <a:prstGeom prst="rect">
              <a:avLst/>
            </a:prstGeom>
          </p:spPr>
        </p:pic>
      </p:grpSp>
      <p:sp>
        <p:nvSpPr>
          <p:cNvPr id="20" name="正方形/長方形 19">
            <a:extLst>
              <a:ext uri="{FF2B5EF4-FFF2-40B4-BE49-F238E27FC236}">
                <a16:creationId xmlns:a16="http://schemas.microsoft.com/office/drawing/2014/main" id="{F0B39587-FACF-1D09-7928-91EE9C4CC1A2}"/>
              </a:ext>
            </a:extLst>
          </p:cNvPr>
          <p:cNvSpPr/>
          <p:nvPr/>
        </p:nvSpPr>
        <p:spPr>
          <a:xfrm rot="10800000">
            <a:off x="5023147" y="2086718"/>
            <a:ext cx="6983324" cy="1342282"/>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E67569C-D65E-A46C-A163-BF48AED385D3}"/>
              </a:ext>
            </a:extLst>
          </p:cNvPr>
          <p:cNvSpPr/>
          <p:nvPr/>
        </p:nvSpPr>
        <p:spPr>
          <a:xfrm>
            <a:off x="5050331" y="2307670"/>
            <a:ext cx="6737995" cy="1169551"/>
          </a:xfrm>
          <a:prstGeom prst="rect">
            <a:avLst/>
          </a:prstGeom>
        </p:spPr>
        <p:txBody>
          <a:bodyPr wrap="square">
            <a:spAutoFit/>
          </a:bodyPr>
          <a:lstStyle/>
          <a:p>
            <a:pPr marL="285750" indent="-285750">
              <a:buFont typeface="Arial" panose="020B0604020202020204" pitchFamily="34" charset="0"/>
              <a:buChar char="•"/>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配信頻度をセール当日</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回のみの配信から、セール前日の事前告知と当日午前のクーポン配信、当日午後のリマインド配信へ変更</a:t>
            </a:r>
          </a:p>
          <a:p>
            <a:pPr marL="285750" indent="-285750">
              <a:buFont typeface="Arial" panose="020B0604020202020204" pitchFamily="34" charset="0"/>
              <a:buChar char="•"/>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リッチメッセージやカードタイプメッセージを用いて最適な配信内容や効果を検証</a:t>
            </a:r>
          </a:p>
          <a:p>
            <a:pPr marL="285750" indent="-285750">
              <a:buFont typeface="Arial" panose="020B0604020202020204" pitchFamily="34" charset="0"/>
              <a:buChar char="•"/>
            </a:pP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69E4BE34-9A47-E33A-AAA5-14676553BBD5}"/>
              </a:ext>
            </a:extLst>
          </p:cNvPr>
          <p:cNvGrpSpPr/>
          <p:nvPr/>
        </p:nvGrpSpPr>
        <p:grpSpPr>
          <a:xfrm>
            <a:off x="701685" y="3994590"/>
            <a:ext cx="1533838" cy="375152"/>
            <a:chOff x="1131005" y="4253388"/>
            <a:chExt cx="1625778" cy="492411"/>
          </a:xfrm>
        </p:grpSpPr>
        <p:sp>
          <p:nvSpPr>
            <p:cNvPr id="23" name="正方形/長方形 22">
              <a:extLst>
                <a:ext uri="{FF2B5EF4-FFF2-40B4-BE49-F238E27FC236}">
                  <a16:creationId xmlns:a16="http://schemas.microsoft.com/office/drawing/2014/main" id="{C750947C-9D73-1C14-C31A-8957BEDEB054}"/>
                </a:ext>
              </a:extLst>
            </p:cNvPr>
            <p:cNvSpPr/>
            <p:nvPr/>
          </p:nvSpPr>
          <p:spPr>
            <a:xfrm rot="10800000">
              <a:off x="1131005" y="4253388"/>
              <a:ext cx="1625778" cy="478709"/>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8CC4D25-2A4D-E6AF-26E5-7961C21D0E11}"/>
                </a:ext>
              </a:extLst>
            </p:cNvPr>
            <p:cNvSpPr txBox="1"/>
            <p:nvPr/>
          </p:nvSpPr>
          <p:spPr>
            <a:xfrm>
              <a:off x="1309761" y="4341822"/>
              <a:ext cx="1365862" cy="403977"/>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得られた成果</a:t>
              </a:r>
              <a:endParaRPr lang="ja-JP" altLang="ja-JP" sz="1400" b="1" dirty="0">
                <a:solidFill>
                  <a:schemeClr val="bg1"/>
                </a:solidFill>
              </a:endParaRPr>
            </a:p>
          </p:txBody>
        </p:sp>
      </p:grpSp>
      <p:sp>
        <p:nvSpPr>
          <p:cNvPr id="25" name="三角形 24">
            <a:extLst>
              <a:ext uri="{FF2B5EF4-FFF2-40B4-BE49-F238E27FC236}">
                <a16:creationId xmlns:a16="http://schemas.microsoft.com/office/drawing/2014/main" id="{B7E397B4-73C8-8709-95E1-8E601CE0D649}"/>
              </a:ext>
            </a:extLst>
          </p:cNvPr>
          <p:cNvSpPr/>
          <p:nvPr/>
        </p:nvSpPr>
        <p:spPr>
          <a:xfrm rot="16200000">
            <a:off x="2726862" y="5003739"/>
            <a:ext cx="587944" cy="220716"/>
          </a:xfrm>
          <a:prstGeom prst="triangle">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5E8A103C-CB88-2444-A828-00BD1299B410}"/>
              </a:ext>
            </a:extLst>
          </p:cNvPr>
          <p:cNvCxnSpPr>
            <a:cxnSpLocks/>
          </p:cNvCxnSpPr>
          <p:nvPr/>
        </p:nvCxnSpPr>
        <p:spPr>
          <a:xfrm>
            <a:off x="39637" y="3729693"/>
            <a:ext cx="3190685" cy="0"/>
          </a:xfrm>
          <a:prstGeom prst="line">
            <a:avLst/>
          </a:prstGeom>
          <a:ln w="28575">
            <a:solidFill>
              <a:srgbClr val="07B53B"/>
            </a:solidFill>
            <a:prstDash val="sysDot"/>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B542484B-83EC-932B-FDD8-50E9C2DEA65B}"/>
              </a:ext>
            </a:extLst>
          </p:cNvPr>
          <p:cNvSpPr/>
          <p:nvPr/>
        </p:nvSpPr>
        <p:spPr>
          <a:xfrm>
            <a:off x="116575" y="4513014"/>
            <a:ext cx="2793902" cy="2031325"/>
          </a:xfrm>
          <a:prstGeom prst="rect">
            <a:avLst/>
          </a:prstGeom>
        </p:spPr>
        <p:txBody>
          <a:bodyPr wrap="square">
            <a:spAutoFit/>
          </a:bodyPr>
          <a:lstStyle/>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●事前告知とリマインド配信の実施により、メッセージ配信経由の売り上げが</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倍に増加</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●カードタイプメッセージを活用したところ、リッチメッセージに比べてクリック率が</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倍、売り上げが</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3</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倍を記録</a:t>
            </a:r>
          </a:p>
          <a:p>
            <a:endParaRPr lang="en-US" altLang="ja-JP" sz="1400" dirty="0">
              <a:solidFill>
                <a:srgbClr val="333333"/>
              </a:solidFill>
              <a:latin typeface="UD新ゴ M"/>
            </a:endParaRPr>
          </a:p>
        </p:txBody>
      </p:sp>
      <p:pic>
        <p:nvPicPr>
          <p:cNvPr id="28" name="図 27" descr="アイコン&#10;&#10;自動的に生成された説明">
            <a:extLst>
              <a:ext uri="{FF2B5EF4-FFF2-40B4-BE49-F238E27FC236}">
                <a16:creationId xmlns:a16="http://schemas.microsoft.com/office/drawing/2014/main" id="{4F05647F-14D6-E81D-F711-CB23C795E6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770" y="325729"/>
            <a:ext cx="467830" cy="467830"/>
          </a:xfrm>
          <a:prstGeom prst="rect">
            <a:avLst/>
          </a:prstGeom>
        </p:spPr>
      </p:pic>
      <p:pic>
        <p:nvPicPr>
          <p:cNvPr id="29" name="図 28" descr="人, 建物, 男, 屋外 が含まれている画像&#10;&#10;自動的に生成された説明">
            <a:extLst>
              <a:ext uri="{FF2B5EF4-FFF2-40B4-BE49-F238E27FC236}">
                <a16:creationId xmlns:a16="http://schemas.microsoft.com/office/drawing/2014/main" id="{C45838B9-F8B4-7C7D-B41A-F76887F817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50731" y="107212"/>
            <a:ext cx="2811402" cy="1874268"/>
          </a:xfrm>
          <a:prstGeom prst="rect">
            <a:avLst/>
          </a:prstGeom>
        </p:spPr>
      </p:pic>
      <p:sp>
        <p:nvSpPr>
          <p:cNvPr id="30" name="正方形/長方形 29">
            <a:extLst>
              <a:ext uri="{FF2B5EF4-FFF2-40B4-BE49-F238E27FC236}">
                <a16:creationId xmlns:a16="http://schemas.microsoft.com/office/drawing/2014/main" id="{D859E919-47BA-974E-E89D-1BA4A85738C8}"/>
              </a:ext>
            </a:extLst>
          </p:cNvPr>
          <p:cNvSpPr/>
          <p:nvPr/>
        </p:nvSpPr>
        <p:spPr>
          <a:xfrm>
            <a:off x="9411162" y="3810291"/>
            <a:ext cx="2595309" cy="2246769"/>
          </a:xfrm>
          <a:prstGeom prst="rect">
            <a:avLst/>
          </a:prstGeom>
        </p:spPr>
        <p:txBody>
          <a:bodyPr wrap="square">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◀導入当初は日曜日のみ、お買い得情報や割引クーポンの配信を</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実施。配信</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タイミングの効果検証のため、前日の土曜日にセールの事前告知、当日の午前中にクーポンを配信。さらに当日の午後に駆け込み購入を狙ったリマインド配信を行ったところ、売り上げは５倍以上</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に増加</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31" name="図 30" descr="グラフィカル ユーザー インターフェイス&#10;&#10;中程度の精度で自動的に生成された説明">
            <a:extLst>
              <a:ext uri="{FF2B5EF4-FFF2-40B4-BE49-F238E27FC236}">
                <a16:creationId xmlns:a16="http://schemas.microsoft.com/office/drawing/2014/main" id="{97322ACB-B0A0-9010-D63A-5DB90BE6B0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1159" y="3603324"/>
            <a:ext cx="3234057" cy="2915141"/>
          </a:xfrm>
          <a:prstGeom prst="rect">
            <a:avLst/>
          </a:prstGeom>
          <a:effectLst>
            <a:outerShdw blurRad="50800" dist="38100" dir="2700000" algn="tl" rotWithShape="0">
              <a:prstClr val="black">
                <a:alpha val="40000"/>
              </a:prstClr>
            </a:outerShdw>
          </a:effectLst>
        </p:spPr>
      </p:pic>
      <p:pic>
        <p:nvPicPr>
          <p:cNvPr id="32" name="図 31" descr="グラフィカル ユーザー インターフェイス, アプリケーション, Word&#10;&#10;自動的に生成された説明">
            <a:extLst>
              <a:ext uri="{FF2B5EF4-FFF2-40B4-BE49-F238E27FC236}">
                <a16:creationId xmlns:a16="http://schemas.microsoft.com/office/drawing/2014/main" id="{5114904A-6EF7-3B1F-AB5B-3494A71E19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12458" y="3598259"/>
            <a:ext cx="1389493" cy="3007375"/>
          </a:xfrm>
          <a:prstGeom prst="rect">
            <a:avLst/>
          </a:prstGeom>
          <a:effectLst>
            <a:outerShdw blurRad="50800" dist="38100" dir="2700000" algn="tl" rotWithShape="0">
              <a:prstClr val="black">
                <a:alpha val="40000"/>
              </a:prstClr>
            </a:outerShdw>
          </a:effectLst>
        </p:spPr>
      </p:pic>
      <p:sp>
        <p:nvSpPr>
          <p:cNvPr id="33" name="正方形/長方形 32">
            <a:extLst>
              <a:ext uri="{FF2B5EF4-FFF2-40B4-BE49-F238E27FC236}">
                <a16:creationId xmlns:a16="http://schemas.microsoft.com/office/drawing/2014/main" id="{A0C178CA-2452-66FB-49E4-F5F3F1E4DB60}"/>
              </a:ext>
            </a:extLst>
          </p:cNvPr>
          <p:cNvSpPr/>
          <p:nvPr/>
        </p:nvSpPr>
        <p:spPr>
          <a:xfrm>
            <a:off x="4981020" y="3797070"/>
            <a:ext cx="2669466" cy="1384995"/>
          </a:xfrm>
          <a:prstGeom prst="rect">
            <a:avLst/>
          </a:prstGeom>
        </p:spPr>
        <p:txBody>
          <a:bodyPr wrap="square">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◀特にユーザーの反応が良いのが、「カードタイプメッセージ」を用いた配信。リッチメッセージと比較</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して、クリック率</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は</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倍、メッセージ経由の売り上げは</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3</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倍以上</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を記録</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0510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38FCAE2-51B6-AFA1-231F-64E42933F427}"/>
              </a:ext>
            </a:extLst>
          </p:cNvPr>
          <p:cNvSpPr>
            <a:spLocks noGrp="1"/>
          </p:cNvSpPr>
          <p:nvPr>
            <p:ph type="ctrTitle"/>
          </p:nvPr>
        </p:nvSpPr>
        <p:spPr/>
        <p:txBody>
          <a:bodyPr/>
          <a:lstStyle/>
          <a:p>
            <a:r>
              <a:rPr lang="ja-JP" altLang="en-US"/>
              <a:t>本資料の構成</a:t>
            </a:r>
          </a:p>
        </p:txBody>
      </p:sp>
      <p:sp>
        <p:nvSpPr>
          <p:cNvPr id="2" name="テキスト プレースホルダー 7">
            <a:extLst>
              <a:ext uri="{FF2B5EF4-FFF2-40B4-BE49-F238E27FC236}">
                <a16:creationId xmlns:a16="http://schemas.microsoft.com/office/drawing/2014/main" id="{6554E202-3466-450F-ABD1-158E6EB04259}"/>
              </a:ext>
            </a:extLst>
          </p:cNvPr>
          <p:cNvSpPr>
            <a:spLocks noGrp="1"/>
          </p:cNvSpPr>
          <p:nvPr>
            <p:ph type="body" sz="quarter" idx="10"/>
          </p:nvPr>
        </p:nvSpPr>
        <p:spPr>
          <a:xfrm>
            <a:off x="587373" y="1098189"/>
            <a:ext cx="11339583" cy="4537298"/>
          </a:xfrm>
        </p:spPr>
        <p:txBody>
          <a:bodyPr/>
          <a:lstStyle/>
          <a:p>
            <a:r>
              <a:rPr lang="ja-JP" altLang="en-US" sz="1500"/>
              <a:t>本資料は下記</a:t>
            </a:r>
            <a:r>
              <a:rPr lang="en-US" altLang="ja-JP" sz="1500" dirty="0"/>
              <a:t>3</a:t>
            </a:r>
            <a:r>
              <a:rPr lang="ja-JP" altLang="en-US" sz="1500"/>
              <a:t>部で構成されています。</a:t>
            </a:r>
            <a:endParaRPr lang="en-US" altLang="ja-JP" sz="1500" dirty="0"/>
          </a:p>
          <a:p>
            <a:endParaRPr kumimoji="1" lang="en-US" altLang="ja-JP" sz="1500" dirty="0"/>
          </a:p>
          <a:p>
            <a:r>
              <a:rPr lang="en-US" altLang="ja-JP" sz="1500" b="1" dirty="0">
                <a:solidFill>
                  <a:srgbClr val="F03648"/>
                </a:solidFill>
              </a:rPr>
              <a:t>①LINE</a:t>
            </a:r>
            <a:r>
              <a:rPr lang="ja-JP" altLang="en-US" sz="1500" b="1">
                <a:solidFill>
                  <a:srgbClr val="F03648"/>
                </a:solidFill>
              </a:rPr>
              <a:t>公式アカウントの基本的な情報</a:t>
            </a:r>
            <a:endParaRPr lang="en-US" altLang="ja-JP" sz="1500" b="1" dirty="0">
              <a:solidFill>
                <a:srgbClr val="F03648"/>
              </a:solidFill>
            </a:endParaRPr>
          </a:p>
          <a:p>
            <a:r>
              <a:rPr lang="ja-JP" altLang="en-US" sz="1500" b="1">
                <a:solidFill>
                  <a:schemeClr val="tx1"/>
                </a:solidFill>
              </a:rPr>
              <a:t>→</a:t>
            </a:r>
            <a:r>
              <a:rPr lang="en-US" altLang="ja-JP" sz="1500" b="1" dirty="0">
                <a:solidFill>
                  <a:schemeClr val="tx1"/>
                </a:solidFill>
              </a:rPr>
              <a:t>LINE</a:t>
            </a:r>
            <a:r>
              <a:rPr lang="ja-JP" altLang="en-US" sz="1500" b="1">
                <a:solidFill>
                  <a:schemeClr val="tx1"/>
                </a:solidFill>
              </a:rPr>
              <a:t>公式アカウントの特徴や利用できる機能を記載しています</a:t>
            </a:r>
            <a:endParaRPr lang="en-US" altLang="ja-JP" sz="1500" b="1" dirty="0">
              <a:solidFill>
                <a:schemeClr val="tx1"/>
              </a:solidFill>
            </a:endParaRPr>
          </a:p>
          <a:p>
            <a:r>
              <a:rPr lang="ja-JP" altLang="en-US" sz="1500" b="1">
                <a:solidFill>
                  <a:schemeClr val="tx1"/>
                </a:solidFill>
              </a:rPr>
              <a:t>　既に</a:t>
            </a:r>
            <a:r>
              <a:rPr lang="en-US" altLang="ja-JP" sz="1500" b="1" dirty="0">
                <a:solidFill>
                  <a:schemeClr val="tx1"/>
                </a:solidFill>
              </a:rPr>
              <a:t>LINE</a:t>
            </a:r>
            <a:r>
              <a:rPr lang="ja-JP" altLang="en-US" sz="1500" b="1">
                <a:solidFill>
                  <a:schemeClr val="tx1"/>
                </a:solidFill>
              </a:rPr>
              <a:t>公式アカウントをご存知の方に説明する場合は削除してください</a:t>
            </a:r>
            <a:endParaRPr lang="en-US" altLang="ja-JP" sz="1500" b="1" dirty="0">
              <a:solidFill>
                <a:schemeClr val="tx1"/>
              </a:solidFill>
            </a:endParaRPr>
          </a:p>
          <a:p>
            <a:endParaRPr lang="en-US" altLang="ja-JP" sz="1500" b="1" dirty="0">
              <a:solidFill>
                <a:schemeClr val="tx1"/>
              </a:solidFill>
            </a:endParaRPr>
          </a:p>
          <a:p>
            <a:r>
              <a:rPr lang="en-US" altLang="ja-JP" sz="1500" b="1" dirty="0">
                <a:solidFill>
                  <a:srgbClr val="F03648"/>
                </a:solidFill>
              </a:rPr>
              <a:t>②LINE</a:t>
            </a:r>
            <a:r>
              <a:rPr lang="ja-JP" altLang="en-US" sz="1500" b="1">
                <a:solidFill>
                  <a:srgbClr val="F03648"/>
                </a:solidFill>
              </a:rPr>
              <a:t>公式アカウントの価格プランと運用効果の可視化（売上シミュレーション）</a:t>
            </a:r>
            <a:endParaRPr lang="en-US" altLang="ja-JP" sz="1500" b="1" dirty="0">
              <a:solidFill>
                <a:srgbClr val="F03648"/>
              </a:solidFill>
            </a:endParaRPr>
          </a:p>
          <a:p>
            <a:r>
              <a:rPr lang="ja-JP" altLang="en-US" sz="1500" b="1">
                <a:solidFill>
                  <a:schemeClr val="tx1"/>
                </a:solidFill>
              </a:rPr>
              <a:t>→</a:t>
            </a:r>
            <a:r>
              <a:rPr lang="en" altLang="ja-JP" sz="1500" b="1" dirty="0">
                <a:solidFill>
                  <a:schemeClr val="tx1"/>
                </a:solidFill>
              </a:rPr>
              <a:t>LINE</a:t>
            </a:r>
            <a:r>
              <a:rPr lang="ja-JP" altLang="en-US" sz="1500" b="1">
                <a:solidFill>
                  <a:schemeClr val="tx1"/>
                </a:solidFill>
              </a:rPr>
              <a:t>公式アカウントの効果の考え方と一部業種でのシミュレーション結果を記載しています</a:t>
            </a:r>
            <a:endParaRPr lang="en-US" altLang="ja-JP" sz="1500" b="1" dirty="0">
              <a:solidFill>
                <a:schemeClr val="tx1"/>
              </a:solidFill>
            </a:endParaRPr>
          </a:p>
          <a:p>
            <a:r>
              <a:rPr lang="ja-JP" altLang="en-US" sz="1500" b="1">
                <a:solidFill>
                  <a:schemeClr val="tx1"/>
                </a:solidFill>
              </a:rPr>
              <a:t>　上記を参考に</a:t>
            </a:r>
            <a:r>
              <a:rPr lang="en-US" altLang="ja-JP" sz="1500" b="1" dirty="0">
                <a:solidFill>
                  <a:schemeClr val="tx1"/>
                </a:solidFill>
              </a:rPr>
              <a:t>P22</a:t>
            </a:r>
            <a:r>
              <a:rPr lang="ja-JP" altLang="en-US" sz="1500" b="1">
                <a:solidFill>
                  <a:schemeClr val="tx1"/>
                </a:solidFill>
              </a:rPr>
              <a:t>に自社のシミュレーション結果を入力してください</a:t>
            </a:r>
            <a:endParaRPr lang="en-US" altLang="ja-JP" sz="1500" b="1" dirty="0">
              <a:solidFill>
                <a:schemeClr val="tx1"/>
              </a:solidFill>
            </a:endParaRPr>
          </a:p>
          <a:p>
            <a:endParaRPr lang="en-US" altLang="ja-JP" sz="1500" b="1" dirty="0">
              <a:solidFill>
                <a:schemeClr val="tx1"/>
              </a:solidFill>
            </a:endParaRPr>
          </a:p>
          <a:p>
            <a:r>
              <a:rPr kumimoji="1" lang="en-US" altLang="ja-JP" sz="1500" b="1" dirty="0">
                <a:solidFill>
                  <a:srgbClr val="F03648"/>
                </a:solidFill>
              </a:rPr>
              <a:t>③</a:t>
            </a:r>
            <a:r>
              <a:rPr lang="en-US" altLang="ja-JP" sz="1500" b="1" dirty="0">
                <a:solidFill>
                  <a:srgbClr val="F03648"/>
                </a:solidFill>
              </a:rPr>
              <a:t>LINE</a:t>
            </a:r>
            <a:r>
              <a:rPr lang="ja-JP" altLang="en-US" sz="1500" b="1">
                <a:solidFill>
                  <a:srgbClr val="F03648"/>
                </a:solidFill>
              </a:rPr>
              <a:t>公式アカウントの活用事例</a:t>
            </a:r>
            <a:endParaRPr lang="en-US" altLang="ja-JP" sz="1500" b="1" dirty="0">
              <a:solidFill>
                <a:srgbClr val="F03648"/>
              </a:solidFill>
            </a:endParaRPr>
          </a:p>
          <a:p>
            <a:r>
              <a:rPr lang="ja-JP" altLang="en-US" sz="1500" b="1">
                <a:solidFill>
                  <a:schemeClr val="tx1"/>
                </a:solidFill>
              </a:rPr>
              <a:t>→代表的な業種での活用事例を掲載しています</a:t>
            </a:r>
            <a:endParaRPr lang="en-US" altLang="ja-JP" sz="1500" b="1" dirty="0">
              <a:solidFill>
                <a:schemeClr val="tx1"/>
              </a:solidFill>
            </a:endParaRPr>
          </a:p>
          <a:p>
            <a:r>
              <a:rPr lang="ja-JP" altLang="en-US" sz="1500" b="1">
                <a:solidFill>
                  <a:schemeClr val="tx1"/>
                </a:solidFill>
              </a:rPr>
              <a:t>　御社の業種に合わせて選定してください</a:t>
            </a:r>
            <a:endParaRPr lang="en-US" altLang="ja-JP" sz="1500" b="1" dirty="0">
              <a:solidFill>
                <a:schemeClr val="tx1"/>
              </a:solidFill>
            </a:endParaRPr>
          </a:p>
          <a:p>
            <a:endParaRPr lang="en-US" altLang="ja-JP" sz="1500" b="1" dirty="0">
              <a:solidFill>
                <a:srgbClr val="F03648"/>
              </a:solidFill>
            </a:endParaRPr>
          </a:p>
        </p:txBody>
      </p:sp>
      <p:sp>
        <p:nvSpPr>
          <p:cNvPr id="3" name="Google Shape;267;p32">
            <a:extLst>
              <a:ext uri="{FF2B5EF4-FFF2-40B4-BE49-F238E27FC236}">
                <a16:creationId xmlns:a16="http://schemas.microsoft.com/office/drawing/2014/main" id="{B8A87B62-F989-3616-303D-AB6522EDF7E8}"/>
              </a:ext>
            </a:extLst>
          </p:cNvPr>
          <p:cNvSpPr/>
          <p:nvPr/>
        </p:nvSpPr>
        <p:spPr>
          <a:xfrm>
            <a:off x="9538148" y="150284"/>
            <a:ext cx="2488200" cy="432900"/>
          </a:xfrm>
          <a:prstGeom prst="roundRect">
            <a:avLst>
              <a:gd name="adj" fmla="val 16667"/>
            </a:avLst>
          </a:prstGeom>
          <a:solidFill>
            <a:srgbClr val="F03748"/>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 altLang="en-US" sz="1400" i="0" u="none" strike="noStrike" kern="0" cap="none" spc="0" normalizeH="0" baseline="0" noProof="0" dirty="0">
                <a:ln>
                  <a:noFill/>
                </a:ln>
                <a:solidFill>
                  <a:srgbClr val="FFFFFF"/>
                </a:solidFill>
                <a:effectLst/>
                <a:uLnTx/>
                <a:uFillTx/>
                <a:latin typeface="+mn-ea"/>
                <a:cs typeface="M PLUS 1p"/>
                <a:sym typeface="M PLUS 1p"/>
              </a:rPr>
              <a:t>担当者向けスライド</a:t>
            </a:r>
            <a:endParaRPr kumimoji="0" sz="1400" i="0" u="none" strike="noStrike" kern="0" cap="none" spc="0" normalizeH="0" baseline="0" noProof="0" dirty="0">
              <a:ln>
                <a:noFill/>
              </a:ln>
              <a:solidFill>
                <a:srgbClr val="FFFFFF"/>
              </a:solidFill>
              <a:effectLst/>
              <a:uLnTx/>
              <a:uFillTx/>
              <a:latin typeface="+mn-ea"/>
              <a:cs typeface="M PLUS 1p"/>
              <a:sym typeface="M PLUS 1p"/>
            </a:endParaRPr>
          </a:p>
        </p:txBody>
      </p:sp>
    </p:spTree>
    <p:extLst>
      <p:ext uri="{BB962C8B-B14F-4D97-AF65-F5344CB8AC3E}">
        <p14:creationId xmlns:p14="http://schemas.microsoft.com/office/powerpoint/2010/main" val="3040124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EDC15276-5912-C970-16B6-805B8CE3890D}"/>
              </a:ext>
            </a:extLst>
          </p:cNvPr>
          <p:cNvSpPr>
            <a:spLocks noGrp="1"/>
          </p:cNvSpPr>
          <p:nvPr>
            <p:ph type="body" sz="quarter" idx="12"/>
          </p:nvPr>
        </p:nvSpPr>
        <p:spPr>
          <a:xfrm>
            <a:off x="2164928" y="4161693"/>
            <a:ext cx="7862144" cy="1025377"/>
          </a:xfrm>
        </p:spPr>
        <p:txBody>
          <a:bodyPr/>
          <a:lstStyle/>
          <a:p>
            <a:r>
              <a:rPr lang="ja-JP" altLang="en-US"/>
              <a:t>法人向けサービスのポータルサイト</a:t>
            </a:r>
            <a:br>
              <a:rPr lang="en-US" altLang="ja-JP" dirty="0"/>
            </a:br>
            <a:r>
              <a:rPr lang="ja-JP" altLang="en-US"/>
              <a:t>「</a:t>
            </a:r>
            <a:r>
              <a:rPr lang="en-US" altLang="ja-JP" dirty="0"/>
              <a:t>LINE</a:t>
            </a:r>
            <a:r>
              <a:rPr lang="ja-JP" altLang="en-US"/>
              <a:t>ヤフー</a:t>
            </a:r>
            <a:r>
              <a:rPr lang="en-US" altLang="ja-JP" dirty="0"/>
              <a:t> for Business</a:t>
            </a:r>
            <a:r>
              <a:rPr lang="ja-JP" altLang="en-US"/>
              <a:t>」</a:t>
            </a:r>
            <a:endParaRPr lang="en-US" altLang="ja-JP" dirty="0"/>
          </a:p>
          <a:p>
            <a:r>
              <a:rPr lang="en" altLang="ja-JP" dirty="0">
                <a:hlinkClick r:id="rId2"/>
              </a:rPr>
              <a:t>https://www.lycbiz.com/jp/</a:t>
            </a:r>
            <a:endParaRPr lang="en" altLang="ja-JP" dirty="0"/>
          </a:p>
        </p:txBody>
      </p:sp>
    </p:spTree>
    <p:extLst>
      <p:ext uri="{BB962C8B-B14F-4D97-AF65-F5344CB8AC3E}">
        <p14:creationId xmlns:p14="http://schemas.microsoft.com/office/powerpoint/2010/main" val="28721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携帯電話を持っている手&#10;&#10;中程度の精度で自動的に生成された説明">
            <a:extLst>
              <a:ext uri="{FF2B5EF4-FFF2-40B4-BE49-F238E27FC236}">
                <a16:creationId xmlns:a16="http://schemas.microsoft.com/office/drawing/2014/main" id="{60F1D4BC-F35C-7116-6345-1D7F27941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3905249"/>
          </a:xfrm>
          <a:prstGeom prst="rect">
            <a:avLst/>
          </a:prstGeom>
        </p:spPr>
      </p:pic>
      <p:sp>
        <p:nvSpPr>
          <p:cNvPr id="8" name="正方形/長方形 7">
            <a:extLst>
              <a:ext uri="{FF2B5EF4-FFF2-40B4-BE49-F238E27FC236}">
                <a16:creationId xmlns:a16="http://schemas.microsoft.com/office/drawing/2014/main" id="{9AE72C86-3292-BC4F-91D2-E5709B9DE9A7}"/>
              </a:ext>
            </a:extLst>
          </p:cNvPr>
          <p:cNvSpPr/>
          <p:nvPr/>
        </p:nvSpPr>
        <p:spPr>
          <a:xfrm>
            <a:off x="0" y="0"/>
            <a:ext cx="12192000" cy="3905249"/>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2">
            <a:extLst>
              <a:ext uri="{FF2B5EF4-FFF2-40B4-BE49-F238E27FC236}">
                <a16:creationId xmlns:a16="http://schemas.microsoft.com/office/drawing/2014/main" id="{D5CA5BFD-5A5B-5A3A-8C38-972CA33DE2B8}"/>
              </a:ext>
            </a:extLst>
          </p:cNvPr>
          <p:cNvSpPr>
            <a:spLocks noGrp="1"/>
          </p:cNvSpPr>
          <p:nvPr>
            <p:ph type="body" sz="quarter" idx="11"/>
          </p:nvPr>
        </p:nvSpPr>
        <p:spPr>
          <a:xfrm>
            <a:off x="587375" y="4288322"/>
            <a:ext cx="11017250" cy="1158322"/>
          </a:xfrm>
        </p:spPr>
        <p:txBody>
          <a:bodyPr/>
          <a:lstStyle/>
          <a:p>
            <a:r>
              <a:rPr lang="en-US" altLang="ja-JP" sz="3600" dirty="0"/>
              <a:t>LINE</a:t>
            </a:r>
            <a:r>
              <a:rPr lang="ja-JP" altLang="en-US" sz="3600"/>
              <a:t>公式アカウント</a:t>
            </a:r>
            <a:endParaRPr lang="en-US" altLang="ja-JP" sz="3600" dirty="0"/>
          </a:p>
          <a:p>
            <a:r>
              <a:rPr lang="ja-JP" altLang="en-US" sz="3600"/>
              <a:t>利用拡大についてのご説明資料</a:t>
            </a:r>
            <a:endParaRPr lang="en-US" altLang="ja-JP" sz="3600" dirty="0"/>
          </a:p>
        </p:txBody>
      </p:sp>
      <p:sp>
        <p:nvSpPr>
          <p:cNvPr id="11" name="テキスト プレースホルダー 2">
            <a:extLst>
              <a:ext uri="{FF2B5EF4-FFF2-40B4-BE49-F238E27FC236}">
                <a16:creationId xmlns:a16="http://schemas.microsoft.com/office/drawing/2014/main" id="{898A9D24-47F0-AD0F-F89F-5D70FD9952AD}"/>
              </a:ext>
            </a:extLst>
          </p:cNvPr>
          <p:cNvSpPr txBox="1">
            <a:spLocks/>
          </p:cNvSpPr>
          <p:nvPr/>
        </p:nvSpPr>
        <p:spPr>
          <a:xfrm>
            <a:off x="587375" y="5851456"/>
            <a:ext cx="11017250" cy="442705"/>
          </a:xfrm>
          <a:prstGeom prst="rect">
            <a:avLst/>
          </a:prstGeom>
        </p:spPr>
        <p:txBody>
          <a:bodyPr lIns="0" tIns="0" rIns="0" bIns="0" anchor="t"/>
          <a:lstStyle>
            <a:lvl1pPr marL="0" indent="0" algn="ctr" rtl="0" eaLnBrk="0" fontAlgn="base" hangingPunct="0">
              <a:lnSpc>
                <a:spcPct val="110000"/>
              </a:lnSpc>
              <a:spcBef>
                <a:spcPts val="0"/>
              </a:spcBef>
              <a:spcAft>
                <a:spcPct val="0"/>
              </a:spcAft>
              <a:buFont typeface="Arial" panose="020B0604020202020204" pitchFamily="34" charset="0"/>
              <a:buNone/>
              <a:defRPr kumimoji="1" sz="4200" b="1" i="0" kern="1200">
                <a:solidFill>
                  <a:schemeClr val="bg1"/>
                </a:solidFill>
                <a:latin typeface="Meiryo" panose="020B0604030504040204" pitchFamily="34" charset="-128"/>
                <a:ea typeface="Meiryo" panose="020B060403050404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a:t>（作成者名）</a:t>
            </a:r>
            <a:endParaRPr lang="en-US" altLang="ja-JP" sz="2000" dirty="0"/>
          </a:p>
        </p:txBody>
      </p:sp>
    </p:spTree>
    <p:extLst>
      <p:ext uri="{BB962C8B-B14F-4D97-AF65-F5344CB8AC3E}">
        <p14:creationId xmlns:p14="http://schemas.microsoft.com/office/powerpoint/2010/main" val="405048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38FCAE2-51B6-AFA1-231F-64E42933F427}"/>
              </a:ext>
            </a:extLst>
          </p:cNvPr>
          <p:cNvSpPr>
            <a:spLocks noGrp="1"/>
          </p:cNvSpPr>
          <p:nvPr>
            <p:ph type="ctrTitle"/>
          </p:nvPr>
        </p:nvSpPr>
        <p:spPr/>
        <p:txBody>
          <a:bodyPr/>
          <a:lstStyle/>
          <a:p>
            <a:r>
              <a:rPr lang="ja-JP" altLang="en-US"/>
              <a:t>目次</a:t>
            </a:r>
          </a:p>
        </p:txBody>
      </p:sp>
      <p:sp>
        <p:nvSpPr>
          <p:cNvPr id="17" name="テキスト プレースホルダー 4">
            <a:extLst>
              <a:ext uri="{FF2B5EF4-FFF2-40B4-BE49-F238E27FC236}">
                <a16:creationId xmlns:a16="http://schemas.microsoft.com/office/drawing/2014/main" id="{F643607E-45D1-B943-FB11-1901E48740D7}"/>
              </a:ext>
            </a:extLst>
          </p:cNvPr>
          <p:cNvSpPr txBox="1">
            <a:spLocks/>
          </p:cNvSpPr>
          <p:nvPr/>
        </p:nvSpPr>
        <p:spPr>
          <a:xfrm>
            <a:off x="587376" y="1695237"/>
            <a:ext cx="8291245" cy="1900718"/>
          </a:xfrm>
          <a:prstGeom prst="rect">
            <a:avLst/>
          </a:prstGeom>
        </p:spPr>
        <p:txBody>
          <a:bodyPr lIns="0" tIns="0" rIns="0" bIns="0"/>
          <a:lstStyle>
            <a:lvl1pPr marL="0" indent="0" algn="l" defTabSz="914400" rtl="0" eaLnBrk="1" latinLnBrk="0" hangingPunct="1">
              <a:lnSpc>
                <a:spcPct val="130000"/>
              </a:lnSpc>
              <a:spcBef>
                <a:spcPts val="0"/>
              </a:spcBef>
              <a:buFont typeface="Arial" panose="020B0604020202020204" pitchFamily="34" charset="0"/>
              <a:buNone/>
              <a:defRPr kumimoji="1" sz="1400" kern="1200">
                <a:solidFill>
                  <a:schemeClr val="tx1">
                    <a:lumMod val="95000"/>
                    <a:lumOff val="5000"/>
                  </a:schemeClr>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200000"/>
              </a:lnSpc>
            </a:pPr>
            <a:r>
              <a:rPr lang="en-US" altLang="ja-JP" sz="2200" b="1" dirty="0">
                <a:solidFill>
                  <a:schemeClr val="accent1"/>
                </a:solidFill>
              </a:rPr>
              <a:t>①</a:t>
            </a:r>
            <a:r>
              <a:rPr lang="ja-JP" altLang="en-US" sz="2200" b="1">
                <a:solidFill>
                  <a:schemeClr val="accent1"/>
                </a:solidFill>
              </a:rPr>
              <a:t>　</a:t>
            </a:r>
            <a:r>
              <a:rPr lang="en-US" altLang="ja-JP" sz="2200" b="1" dirty="0">
                <a:solidFill>
                  <a:schemeClr val="accent1"/>
                </a:solidFill>
              </a:rPr>
              <a:t>LINE</a:t>
            </a:r>
            <a:r>
              <a:rPr lang="ja-JP" altLang="en-US" sz="2200" b="1">
                <a:solidFill>
                  <a:schemeClr val="accent1"/>
                </a:solidFill>
              </a:rPr>
              <a:t>公式アカウントの概要</a:t>
            </a:r>
            <a:endParaRPr lang="en-US" altLang="ja-JP" sz="2200" b="1" dirty="0">
              <a:solidFill>
                <a:schemeClr val="accent1"/>
              </a:solidFill>
            </a:endParaRPr>
          </a:p>
          <a:p>
            <a:pPr>
              <a:lnSpc>
                <a:spcPct val="200000"/>
              </a:lnSpc>
            </a:pPr>
            <a:r>
              <a:rPr lang="en-US" altLang="ja-JP" sz="2200" b="1" dirty="0">
                <a:solidFill>
                  <a:schemeClr val="accent1"/>
                </a:solidFill>
              </a:rPr>
              <a:t>②</a:t>
            </a:r>
            <a:r>
              <a:rPr lang="ja-JP" altLang="en-US" sz="2200" b="1">
                <a:solidFill>
                  <a:schemeClr val="accent1"/>
                </a:solidFill>
              </a:rPr>
              <a:t>　</a:t>
            </a:r>
            <a:r>
              <a:rPr lang="en-US" altLang="ja-JP" sz="2200" b="1" dirty="0">
                <a:solidFill>
                  <a:schemeClr val="accent1"/>
                </a:solidFill>
              </a:rPr>
              <a:t>LINE</a:t>
            </a:r>
            <a:r>
              <a:rPr lang="ja-JP" altLang="en-US" sz="2200" b="1">
                <a:solidFill>
                  <a:schemeClr val="accent1"/>
                </a:solidFill>
              </a:rPr>
              <a:t>公式アカウントの価格プランと売り上げ効果について</a:t>
            </a:r>
            <a:endParaRPr lang="en-US" altLang="ja-JP" sz="2200" b="1" dirty="0">
              <a:solidFill>
                <a:schemeClr val="accent1"/>
              </a:solidFill>
            </a:endParaRPr>
          </a:p>
          <a:p>
            <a:pPr>
              <a:lnSpc>
                <a:spcPct val="200000"/>
              </a:lnSpc>
            </a:pPr>
            <a:r>
              <a:rPr lang="en-US" altLang="ja-JP" sz="2200" b="1" dirty="0">
                <a:solidFill>
                  <a:schemeClr val="accent1"/>
                </a:solidFill>
              </a:rPr>
              <a:t>③</a:t>
            </a:r>
            <a:r>
              <a:rPr lang="ja-JP" altLang="en-US" sz="2200" b="1">
                <a:solidFill>
                  <a:schemeClr val="accent1"/>
                </a:solidFill>
              </a:rPr>
              <a:t>　</a:t>
            </a:r>
            <a:r>
              <a:rPr lang="en-US" altLang="ja-JP" sz="2200" b="1" dirty="0">
                <a:solidFill>
                  <a:schemeClr val="accent1"/>
                </a:solidFill>
              </a:rPr>
              <a:t>LINE</a:t>
            </a:r>
            <a:r>
              <a:rPr lang="ja-JP" altLang="en-US" sz="2200" b="1">
                <a:solidFill>
                  <a:schemeClr val="accent1"/>
                </a:solidFill>
              </a:rPr>
              <a:t>公式アカウントの活用事例</a:t>
            </a:r>
            <a:endParaRPr lang="en-US" altLang="ja-JP" sz="2200" b="1" dirty="0">
              <a:solidFill>
                <a:schemeClr val="accent1"/>
              </a:solidFill>
            </a:endParaRPr>
          </a:p>
        </p:txBody>
      </p:sp>
    </p:spTree>
    <p:extLst>
      <p:ext uri="{BB962C8B-B14F-4D97-AF65-F5344CB8AC3E}">
        <p14:creationId xmlns:p14="http://schemas.microsoft.com/office/powerpoint/2010/main" val="361516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テキスト プレースホルダー 4">
            <a:extLst>
              <a:ext uri="{FF2B5EF4-FFF2-40B4-BE49-F238E27FC236}">
                <a16:creationId xmlns:a16="http://schemas.microsoft.com/office/drawing/2014/main" id="{FE60A5A5-4E52-FCF0-B68E-06DD22BAA9CD}"/>
              </a:ext>
            </a:extLst>
          </p:cNvPr>
          <p:cNvSpPr>
            <a:spLocks noGrp="1" noChangeArrowheads="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spcBef>
                <a:spcPct val="0"/>
              </a:spcBef>
            </a:pPr>
            <a:r>
              <a:rPr lang="en" altLang="ja-JP" dirty="0">
                <a:latin typeface="メイリオ" panose="020B0604030504040204" pitchFamily="34" charset="-128"/>
                <a:ea typeface="メイリオ" panose="020B0604030504040204" pitchFamily="34" charset="-128"/>
              </a:rPr>
              <a:t>LINE</a:t>
            </a:r>
            <a:r>
              <a:rPr lang="ja-JP" altLang="en-US">
                <a:latin typeface="メイリオ" panose="020B0604030504040204" pitchFamily="34" charset="-128"/>
                <a:ea typeface="メイリオ" panose="020B0604030504040204" pitchFamily="34" charset="-128"/>
              </a:rPr>
              <a:t>公式アカウントの概要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en-US" altLang="ja-JP" dirty="0"/>
              <a:t>LINE</a:t>
            </a:r>
            <a:r>
              <a:rPr lang="ja-JP" altLang="en-US" dirty="0"/>
              <a:t>公式アカウントとは</a:t>
            </a:r>
            <a:br>
              <a:rPr lang="ja-JP" altLang="en-US" dirty="0"/>
            </a:br>
            <a:endParaRPr kumimoji="1" lang="ja-JP" altLang="en-US" dirty="0"/>
          </a:p>
        </p:txBody>
      </p:sp>
      <p:sp>
        <p:nvSpPr>
          <p:cNvPr id="8" name="テキスト プレースホルダー 7"/>
          <p:cNvSpPr>
            <a:spLocks noGrp="1"/>
          </p:cNvSpPr>
          <p:nvPr>
            <p:ph type="body" sz="quarter" idx="10"/>
          </p:nvPr>
        </p:nvSpPr>
        <p:spPr/>
        <p:txBody>
          <a:bodyPr/>
          <a:lstStyle/>
          <a:p>
            <a:r>
              <a:rPr lang="ja-JP" altLang="en-US" dirty="0"/>
              <a:t>「</a:t>
            </a:r>
            <a:r>
              <a:rPr lang="en-US" altLang="ja-JP" dirty="0"/>
              <a:t>LINE</a:t>
            </a:r>
            <a:r>
              <a:rPr lang="ja-JP" altLang="en-US" dirty="0"/>
              <a:t>」</a:t>
            </a:r>
            <a:r>
              <a:rPr lang="ja-JP" altLang="en-US"/>
              <a:t>のトークルームから</a:t>
            </a:r>
            <a:r>
              <a:rPr lang="ja-JP" altLang="en-US" dirty="0"/>
              <a:t>、店舗や企業のアカウントの友だちになったユーザーに対して、メッセージを届けることが</a:t>
            </a:r>
            <a:r>
              <a:rPr lang="ja-JP" altLang="en-US"/>
              <a:t>できます。</a:t>
            </a:r>
            <a:br>
              <a:rPr lang="en-US" altLang="ja-JP" dirty="0"/>
            </a:br>
            <a:r>
              <a:rPr lang="ja-JP" altLang="en-US"/>
              <a:t>「</a:t>
            </a:r>
            <a:r>
              <a:rPr lang="ja-JP" altLang="en-US" dirty="0"/>
              <a:t>圧倒的なリーチ力」と、コミュニケーションアプリの特徴を活かした「</a:t>
            </a:r>
            <a:r>
              <a:rPr lang="en-US" altLang="ja-JP" dirty="0"/>
              <a:t>One to One</a:t>
            </a:r>
            <a:r>
              <a:rPr lang="ja-JP" altLang="en-US" dirty="0"/>
              <a:t>コミュニケーション」により、効率良くユーザーとの深いつながりを実現することが可能です。</a:t>
            </a:r>
          </a:p>
          <a:p>
            <a:endParaRPr lang="ja-JP" altLang="en-US" dirty="0"/>
          </a:p>
          <a:p>
            <a:endParaRPr kumimoji="1" lang="ja-JP" altLang="en-US" dirty="0"/>
          </a:p>
        </p:txBody>
      </p:sp>
      <p:sp>
        <p:nvSpPr>
          <p:cNvPr id="20" name="左右矢印 19">
            <a:extLst>
              <a:ext uri="{FF2B5EF4-FFF2-40B4-BE49-F238E27FC236}">
                <a16:creationId xmlns:a16="http://schemas.microsoft.com/office/drawing/2014/main" id="{DC16D2EF-28C5-3245-A7DF-994B0C7E7341}"/>
              </a:ext>
            </a:extLst>
          </p:cNvPr>
          <p:cNvSpPr/>
          <p:nvPr/>
        </p:nvSpPr>
        <p:spPr>
          <a:xfrm>
            <a:off x="5279941" y="2965847"/>
            <a:ext cx="1529064" cy="500362"/>
          </a:xfrm>
          <a:prstGeom prst="lef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正方形/長方形 20">
            <a:extLst>
              <a:ext uri="{FF2B5EF4-FFF2-40B4-BE49-F238E27FC236}">
                <a16:creationId xmlns:a16="http://schemas.microsoft.com/office/drawing/2014/main" id="{9E561CD6-4AA1-8648-881D-EE68C982EC1A}"/>
              </a:ext>
            </a:extLst>
          </p:cNvPr>
          <p:cNvSpPr/>
          <p:nvPr/>
        </p:nvSpPr>
        <p:spPr>
          <a:xfrm>
            <a:off x="4458772" y="4664921"/>
            <a:ext cx="3274455" cy="943402"/>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コミュニケーションアプリならではの</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多彩な機能を活用したチャットによる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One to One</a:t>
            </a:r>
            <a:r>
              <a:rPr kumimoji="1" lang="ja-JP" altLang="en-US" sz="12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コミュニケーション</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p:txBody>
      </p:sp>
      <p:sp>
        <p:nvSpPr>
          <p:cNvPr id="22" name="正方形/長方形 21">
            <a:extLst>
              <a:ext uri="{FF2B5EF4-FFF2-40B4-BE49-F238E27FC236}">
                <a16:creationId xmlns:a16="http://schemas.microsoft.com/office/drawing/2014/main" id="{C9DCD2A5-067E-654C-903B-773633411C3E}"/>
              </a:ext>
            </a:extLst>
          </p:cNvPr>
          <p:cNvSpPr/>
          <p:nvPr/>
        </p:nvSpPr>
        <p:spPr>
          <a:xfrm>
            <a:off x="881742" y="4662685"/>
            <a:ext cx="3274455" cy="943402"/>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メイリオ"/>
                <a:ea typeface="メイリオ"/>
                <a:sym typeface="HiraKakuPro-W3"/>
              </a:rPr>
              <a:t>国内</a:t>
            </a:r>
            <a:r>
              <a:rPr lang="en-US" altLang="ja-JP" sz="1200" dirty="0">
                <a:solidFill>
                  <a:prstClr val="black">
                    <a:lumMod val="75000"/>
                    <a:lumOff val="25000"/>
                  </a:prstClr>
                </a:solidFill>
                <a:latin typeface="メイリオ"/>
                <a:ea typeface="メイリオ"/>
                <a:sym typeface="HiraKakuPro-W3"/>
              </a:rPr>
              <a:t>MAU9,700</a:t>
            </a:r>
            <a:r>
              <a:rPr kumimoji="1" lang="ja-JP" altLang="en-US" sz="1200" b="0" i="0" u="none" strike="noStrike" kern="1200" cap="none" spc="0" normalizeH="0" baseline="0" noProof="0">
                <a:ln>
                  <a:noFill/>
                </a:ln>
                <a:solidFill>
                  <a:prstClr val="black">
                    <a:lumMod val="75000"/>
                    <a:lumOff val="25000"/>
                  </a:prstClr>
                </a:solidFill>
                <a:effectLst/>
                <a:uLnTx/>
                <a:uFillTx/>
                <a:latin typeface="メイリオ"/>
                <a:ea typeface="メイリオ"/>
                <a:sym typeface="HiraKakuPro-W3"/>
              </a:rPr>
              <a:t>万人</a:t>
            </a:r>
            <a:r>
              <a:rPr kumimoji="1" lang="en-US" altLang="ja-JP" sz="800" b="0" i="0" u="none" strike="noStrike" kern="1200" cap="none" spc="0" normalizeH="0" baseline="0" noProof="0" dirty="0">
                <a:ln>
                  <a:noFill/>
                </a:ln>
                <a:solidFill>
                  <a:prstClr val="black">
                    <a:lumMod val="75000"/>
                    <a:lumOff val="25000"/>
                  </a:prstClr>
                </a:solidFill>
                <a:effectLst/>
                <a:uLnTx/>
                <a:uFillTx/>
                <a:latin typeface="メイリオ"/>
                <a:ea typeface="メイリオ"/>
                <a:sym typeface="HiraKakuPro-W3"/>
              </a:rPr>
              <a:t>※1</a:t>
            </a:r>
            <a:r>
              <a:rPr kumimoji="1" lang="ja-JP" altLang="en-US" sz="1200" b="0" i="0" u="none" strike="noStrike" kern="1200" cap="none" spc="0" normalizeH="0" baseline="0" noProof="0">
                <a:ln>
                  <a:noFill/>
                </a:ln>
                <a:solidFill>
                  <a:prstClr val="black">
                    <a:lumMod val="75000"/>
                    <a:lumOff val="25000"/>
                  </a:prstClr>
                </a:solidFill>
                <a:effectLst/>
                <a:uLnTx/>
                <a:uFillTx/>
                <a:latin typeface="メイリオ"/>
                <a:ea typeface="メイリオ"/>
                <a:sym typeface="HiraKakuPro-W3"/>
              </a:rPr>
              <a:t>以上で、</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a:ea typeface="メイリオ"/>
              <a:sym typeface="HiraKakuPro-W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sym typeface="HiraKakuPro-W3"/>
              </a:rPr>
              <a:t>日本の人口の約</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sym typeface="HiraKakuPro-W3"/>
              </a:rPr>
              <a:t>8</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sym typeface="HiraKakuPro-W3"/>
              </a:rPr>
              <a:t>割</a:t>
            </a:r>
            <a:r>
              <a:rPr kumimoji="1" lang="en-US" altLang="ja-JP" sz="1200" b="0" i="0" u="none" strike="noStrike" kern="1200" cap="none" spc="0" normalizeH="0" baseline="-2500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sym typeface="HiraKakuPro-W3"/>
              </a:rPr>
              <a:t>※2</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sym typeface="HiraKakuPro-W3"/>
              </a:rPr>
              <a:t>をカバー</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sym typeface="HiraKakuPro-W3"/>
            </a:endParaRPr>
          </a:p>
        </p:txBody>
      </p:sp>
      <p:sp>
        <p:nvSpPr>
          <p:cNvPr id="24" name="テキスト ボックス 23">
            <a:extLst>
              <a:ext uri="{FF2B5EF4-FFF2-40B4-BE49-F238E27FC236}">
                <a16:creationId xmlns:a16="http://schemas.microsoft.com/office/drawing/2014/main" id="{78558131-A398-1C48-B594-22DC0BD01748}"/>
              </a:ext>
            </a:extLst>
          </p:cNvPr>
          <p:cNvSpPr txBox="1"/>
          <p:nvPr/>
        </p:nvSpPr>
        <p:spPr>
          <a:xfrm>
            <a:off x="881742" y="4270131"/>
            <a:ext cx="32744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圧倒的なリーチ力</a:t>
            </a:r>
          </a:p>
        </p:txBody>
      </p:sp>
      <p:sp>
        <p:nvSpPr>
          <p:cNvPr id="25" name="テキスト ボックス 24">
            <a:extLst>
              <a:ext uri="{FF2B5EF4-FFF2-40B4-BE49-F238E27FC236}">
                <a16:creationId xmlns:a16="http://schemas.microsoft.com/office/drawing/2014/main" id="{24ECBABF-6FDD-0D4C-9F9E-05DF4292BF1D}"/>
              </a:ext>
            </a:extLst>
          </p:cNvPr>
          <p:cNvSpPr txBox="1"/>
          <p:nvPr/>
        </p:nvSpPr>
        <p:spPr>
          <a:xfrm>
            <a:off x="4197265" y="4270131"/>
            <a:ext cx="3797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One to One</a:t>
            </a: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コミュニケーション</a:t>
            </a:r>
          </a:p>
        </p:txBody>
      </p:sp>
      <p:sp>
        <p:nvSpPr>
          <p:cNvPr id="27" name="円/楕円 21">
            <a:extLst>
              <a:ext uri="{FF2B5EF4-FFF2-40B4-BE49-F238E27FC236}">
                <a16:creationId xmlns:a16="http://schemas.microsoft.com/office/drawing/2014/main" id="{CDB415BD-EB22-5E46-9805-56CE89B32137}"/>
              </a:ext>
            </a:extLst>
          </p:cNvPr>
          <p:cNvSpPr/>
          <p:nvPr/>
        </p:nvSpPr>
        <p:spPr>
          <a:xfrm>
            <a:off x="1560816" y="2195623"/>
            <a:ext cx="1968558" cy="1968558"/>
          </a:xfrm>
          <a:prstGeom prst="ellipse">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8" name="Google Shape;490;p33">
            <a:extLst>
              <a:ext uri="{FF2B5EF4-FFF2-40B4-BE49-F238E27FC236}">
                <a16:creationId xmlns:a16="http://schemas.microsoft.com/office/drawing/2014/main" id="{7C78DADF-A027-B145-AAEC-78492EB169F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48351" y="2594395"/>
            <a:ext cx="622300" cy="1206500"/>
          </a:xfrm>
          <a:prstGeom prst="rect">
            <a:avLst/>
          </a:prstGeom>
          <a:noFill/>
          <a:ln>
            <a:noFill/>
          </a:ln>
        </p:spPr>
      </p:pic>
      <p:pic>
        <p:nvPicPr>
          <p:cNvPr id="29" name="Google Shape;447;p32">
            <a:extLst>
              <a:ext uri="{FF2B5EF4-FFF2-40B4-BE49-F238E27FC236}">
                <a16:creationId xmlns:a16="http://schemas.microsoft.com/office/drawing/2014/main" id="{CFA0CDB2-669E-A440-BD7A-3CE6DDF0EE32}"/>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01523" y="2951445"/>
            <a:ext cx="596900" cy="596900"/>
          </a:xfrm>
          <a:prstGeom prst="rect">
            <a:avLst/>
          </a:prstGeom>
          <a:noFill/>
          <a:ln>
            <a:noFill/>
          </a:ln>
        </p:spPr>
      </p:pic>
      <p:pic>
        <p:nvPicPr>
          <p:cNvPr id="30" name="図 29" descr="図形 が含まれている画像&#10;&#10;自動的に生成された説明">
            <a:extLst>
              <a:ext uri="{FF2B5EF4-FFF2-40B4-BE49-F238E27FC236}">
                <a16:creationId xmlns:a16="http://schemas.microsoft.com/office/drawing/2014/main" id="{A93F2950-C74B-1F48-8007-715BCDCA1E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88214" y="2868142"/>
            <a:ext cx="659005" cy="659005"/>
          </a:xfrm>
          <a:prstGeom prst="rect">
            <a:avLst/>
          </a:prstGeom>
        </p:spPr>
      </p:pic>
      <p:sp>
        <p:nvSpPr>
          <p:cNvPr id="31" name="テキスト ボックス 30">
            <a:extLst>
              <a:ext uri="{FF2B5EF4-FFF2-40B4-BE49-F238E27FC236}">
                <a16:creationId xmlns:a16="http://schemas.microsoft.com/office/drawing/2014/main" id="{F440B5AC-80ED-B947-A477-3170D91D39BE}"/>
              </a:ext>
            </a:extLst>
          </p:cNvPr>
          <p:cNvSpPr txBox="1"/>
          <p:nvPr/>
        </p:nvSpPr>
        <p:spPr>
          <a:xfrm>
            <a:off x="1795599" y="2834643"/>
            <a:ext cx="1521570" cy="861774"/>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国内</a:t>
            </a:r>
            <a:r>
              <a:rPr kumimoji="1" lang="en-US" altLang="ja-JP"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MAU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prstClr val="white"/>
                </a:solidFill>
                <a:latin typeface="メイリオ"/>
                <a:ea typeface="メイリオ"/>
              </a:rPr>
              <a:t>9,700</a:t>
            </a:r>
            <a:r>
              <a:rPr kumimoji="1" lang="ja-JP" altLang="en-US" sz="1800" b="1" i="0" u="none" strike="noStrike" kern="1200" cap="none" spc="0" normalizeH="0" baseline="0" noProof="0">
                <a:ln>
                  <a:noFill/>
                </a:ln>
                <a:solidFill>
                  <a:prstClr val="white"/>
                </a:solidFill>
                <a:effectLst/>
                <a:uLnTx/>
                <a:uFillTx/>
                <a:latin typeface="メイリオ"/>
                <a:ea typeface="メイリオ"/>
              </a:rPr>
              <a:t>万人</a:t>
            </a:r>
            <a:r>
              <a:rPr kumimoji="1" lang="en-US" altLang="ja-JP" sz="900" b="0" i="0" u="none" strike="noStrike" kern="1200" cap="none" spc="0" normalizeH="0" baseline="0" noProof="0" dirty="0">
                <a:ln>
                  <a:noFill/>
                </a:ln>
                <a:solidFill>
                  <a:prstClr val="white"/>
                </a:solidFill>
                <a:effectLst/>
                <a:uLnTx/>
                <a:uFillTx/>
                <a:latin typeface="Calibri" panose="020F0502020204030204"/>
                <a:ea typeface="メイリオ"/>
                <a:cs typeface="+mn-cs"/>
              </a:rPr>
              <a:t>※1</a:t>
            </a:r>
            <a:endParaRPr kumimoji="1" lang="en-US" altLang="ja-JP" sz="18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OVER</a:t>
            </a: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3" name="テキスト ボックス 52">
            <a:extLst>
              <a:ext uri="{FF2B5EF4-FFF2-40B4-BE49-F238E27FC236}">
                <a16:creationId xmlns:a16="http://schemas.microsoft.com/office/drawing/2014/main" id="{AE658D50-01EA-144C-B8DB-0D99DE1A221D}"/>
              </a:ext>
            </a:extLst>
          </p:cNvPr>
          <p:cNvSpPr txBox="1"/>
          <p:nvPr/>
        </p:nvSpPr>
        <p:spPr>
          <a:xfrm>
            <a:off x="4791938" y="6221144"/>
            <a:ext cx="6856364" cy="369332"/>
          </a:xfrm>
          <a:prstGeom prst="rect">
            <a:avLst/>
          </a:prstGeom>
          <a:noFill/>
        </p:spPr>
        <p:txBody>
          <a:bodyPr wrap="non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50000"/>
                    <a:lumOff val="50000"/>
                  </a:prstClr>
                </a:solidFill>
                <a:effectLst/>
                <a:uLnTx/>
                <a:uFillTx/>
                <a:latin typeface="Meiryo"/>
                <a:ea typeface="Meiryo"/>
              </a:rPr>
              <a:t>※1 </a:t>
            </a:r>
            <a:r>
              <a:rPr kumimoji="1" lang="ja-JP" altLang="en-US" sz="900" b="0" i="0" u="none" strike="noStrike" kern="1200" cap="none" spc="0" normalizeH="0" baseline="0" noProof="0" dirty="0">
                <a:ln>
                  <a:noFill/>
                </a:ln>
                <a:solidFill>
                  <a:prstClr val="black">
                    <a:lumMod val="50000"/>
                    <a:lumOff val="50000"/>
                  </a:prstClr>
                </a:solidFill>
                <a:effectLst/>
                <a:uLnTx/>
                <a:uFillTx/>
                <a:latin typeface="Meiryo"/>
                <a:ea typeface="Meiryo"/>
              </a:rPr>
              <a:t>自社調べ </a:t>
            </a:r>
            <a:r>
              <a:rPr kumimoji="1" lang="en" altLang="ja-JP" sz="900" b="0" i="0" u="none" strike="noStrike" kern="1200" cap="none" spc="0" normalizeH="0" baseline="0" noProof="0" dirty="0">
                <a:ln>
                  <a:noFill/>
                </a:ln>
                <a:solidFill>
                  <a:prstClr val="black">
                    <a:lumMod val="50000"/>
                    <a:lumOff val="50000"/>
                  </a:prstClr>
                </a:solidFill>
                <a:effectLst/>
                <a:uLnTx/>
                <a:uFillTx/>
                <a:latin typeface="Meiryo"/>
                <a:ea typeface="Meiryo"/>
              </a:rPr>
              <a:t>LINE</a:t>
            </a:r>
            <a:r>
              <a:rPr kumimoji="1" lang="ja-JP" altLang="en-US" sz="900" b="0" i="0" u="none" strike="noStrike" kern="1200" cap="none" spc="0" normalizeH="0" baseline="0" noProof="0">
                <a:ln>
                  <a:noFill/>
                </a:ln>
                <a:solidFill>
                  <a:prstClr val="black">
                    <a:lumMod val="50000"/>
                    <a:lumOff val="50000"/>
                  </a:prstClr>
                </a:solidFill>
                <a:effectLst/>
                <a:uLnTx/>
                <a:uFillTx/>
                <a:latin typeface="Meiryo"/>
                <a:ea typeface="Meiryo"/>
              </a:rPr>
              <a:t>アプリ 国内月間アクティブユーザー </a:t>
            </a:r>
            <a:r>
              <a:rPr kumimoji="1" lang="en-US" altLang="ja-JP" sz="900" b="0" i="0" u="none" strike="noStrike" kern="1200" cap="none" spc="0" normalizeH="0" baseline="0" noProof="0" dirty="0">
                <a:ln>
                  <a:noFill/>
                </a:ln>
                <a:solidFill>
                  <a:prstClr val="black">
                    <a:lumMod val="50000"/>
                    <a:lumOff val="50000"/>
                  </a:prstClr>
                </a:solidFill>
                <a:effectLst/>
                <a:uLnTx/>
                <a:uFillTx/>
                <a:latin typeface="Meiryo"/>
                <a:ea typeface="Meiryo"/>
              </a:rPr>
              <a:t>2024</a:t>
            </a:r>
            <a:r>
              <a:rPr kumimoji="1" lang="ja-JP" altLang="en-US" sz="900" b="0" i="0" u="none" strike="noStrike" kern="1200" cap="none" spc="0" normalizeH="0" baseline="0" noProof="0">
                <a:ln>
                  <a:noFill/>
                </a:ln>
                <a:solidFill>
                  <a:prstClr val="black">
                    <a:lumMod val="50000"/>
                    <a:lumOff val="50000"/>
                  </a:prstClr>
                </a:solidFill>
                <a:effectLst/>
                <a:uLnTx/>
                <a:uFillTx/>
                <a:latin typeface="Meiryo"/>
                <a:ea typeface="Meiryo"/>
              </a:rPr>
              <a:t>年</a:t>
            </a:r>
            <a:r>
              <a:rPr kumimoji="1" lang="en-US" altLang="ja-JP" sz="900" b="0" i="0" u="none" strike="noStrike" kern="1200" cap="none" spc="0" normalizeH="0" baseline="0" noProof="0" dirty="0">
                <a:ln>
                  <a:noFill/>
                </a:ln>
                <a:solidFill>
                  <a:prstClr val="black">
                    <a:lumMod val="50000"/>
                    <a:lumOff val="50000"/>
                  </a:prstClr>
                </a:solidFill>
                <a:effectLst/>
                <a:uLnTx/>
                <a:uFillTx/>
                <a:latin typeface="Meiryo"/>
                <a:ea typeface="Meiryo"/>
              </a:rPr>
              <a:t>3</a:t>
            </a:r>
            <a:r>
              <a:rPr kumimoji="1" lang="ja-JP" altLang="en-US" sz="900" b="0" i="0" u="none" strike="noStrike" kern="1200" cap="none" spc="0" normalizeH="0" baseline="0" noProof="0">
                <a:ln>
                  <a:noFill/>
                </a:ln>
                <a:solidFill>
                  <a:prstClr val="black">
                    <a:lumMod val="50000"/>
                    <a:lumOff val="50000"/>
                  </a:prstClr>
                </a:solidFill>
                <a:effectLst/>
                <a:uLnTx/>
                <a:uFillTx/>
                <a:latin typeface="Meiryo"/>
                <a:ea typeface="Meiryo"/>
              </a:rPr>
              <a:t>月末時点</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50000"/>
                    <a:lumOff val="50000"/>
                  </a:prstClr>
                </a:solidFill>
                <a:effectLst/>
                <a:uLnTx/>
                <a:uFillTx/>
                <a:latin typeface="Arial"/>
                <a:ea typeface="メイリオ"/>
                <a:cs typeface="Arial"/>
              </a:rPr>
              <a:t>※2 LINE</a:t>
            </a:r>
            <a:r>
              <a:rPr kumimoji="1" lang="ja-JP" altLang="en-US" sz="900" b="0" i="0" u="none" strike="noStrike" kern="1200" cap="none" spc="0" normalizeH="0" baseline="0" noProof="0">
                <a:ln>
                  <a:noFill/>
                </a:ln>
                <a:solidFill>
                  <a:prstClr val="black">
                    <a:lumMod val="50000"/>
                    <a:lumOff val="50000"/>
                  </a:prstClr>
                </a:solidFill>
                <a:effectLst/>
                <a:uLnTx/>
                <a:uFillTx/>
                <a:latin typeface="Arial"/>
                <a:ea typeface="メイリオ"/>
                <a:cs typeface="Arial"/>
              </a:rPr>
              <a:t>の国内月間アクティブユーザー </a:t>
            </a:r>
            <a:r>
              <a:rPr lang="en-US" altLang="ja-JP" sz="900" dirty="0">
                <a:solidFill>
                  <a:prstClr val="black">
                    <a:lumMod val="50000"/>
                    <a:lumOff val="50000"/>
                  </a:prstClr>
                </a:solidFill>
                <a:latin typeface="Arial"/>
                <a:ea typeface="メイリオ"/>
                <a:cs typeface="Arial"/>
              </a:rPr>
              <a:t>9,700</a:t>
            </a:r>
            <a:r>
              <a:rPr kumimoji="1" lang="ja-JP" altLang="en-US" sz="900" b="0" i="0" u="none" strike="noStrike" kern="1200" cap="none" spc="0" normalizeH="0" baseline="0" noProof="0">
                <a:ln>
                  <a:noFill/>
                </a:ln>
                <a:solidFill>
                  <a:prstClr val="black">
                    <a:lumMod val="50000"/>
                    <a:lumOff val="50000"/>
                  </a:prstClr>
                </a:solidFill>
                <a:effectLst/>
                <a:uLnTx/>
                <a:uFillTx/>
                <a:latin typeface="Arial"/>
                <a:ea typeface="メイリオ"/>
                <a:cs typeface="Arial"/>
              </a:rPr>
              <a:t>万人</a:t>
            </a:r>
            <a:r>
              <a:rPr kumimoji="1" lang="en-US" altLang="ja-JP" sz="900" b="0" i="0" u="none" strike="noStrike" kern="1200" cap="none" spc="0" normalizeH="0" baseline="0" noProof="0" dirty="0">
                <a:ln>
                  <a:noFill/>
                </a:ln>
                <a:solidFill>
                  <a:prstClr val="black">
                    <a:lumMod val="50000"/>
                    <a:lumOff val="50000"/>
                  </a:prstClr>
                </a:solidFill>
                <a:effectLst/>
                <a:uLnTx/>
                <a:uFillTx/>
                <a:latin typeface="Arial"/>
                <a:ea typeface="メイリオ"/>
                <a:cs typeface="Arial"/>
              </a:rPr>
              <a:t>÷</a:t>
            </a:r>
            <a:r>
              <a:rPr kumimoji="1" lang="ja-JP" altLang="en-US" sz="900" b="0" i="0" u="none" strike="noStrike" kern="1200" cap="none" spc="0" normalizeH="0" baseline="0" noProof="0">
                <a:ln>
                  <a:noFill/>
                </a:ln>
                <a:solidFill>
                  <a:prstClr val="black">
                    <a:lumMod val="50000"/>
                    <a:lumOff val="50000"/>
                  </a:prstClr>
                </a:solidFill>
                <a:effectLst/>
                <a:uLnTx/>
                <a:uFillTx/>
                <a:latin typeface="Arial"/>
                <a:ea typeface="メイリオ"/>
                <a:cs typeface="Arial"/>
              </a:rPr>
              <a:t>日本の総人口</a:t>
            </a:r>
            <a:r>
              <a:rPr kumimoji="1" lang="en-US" altLang="ja-JP" sz="900" b="0" i="0" u="none" strike="noStrike" kern="1200" cap="none" spc="0" normalizeH="0" baseline="0" noProof="0" dirty="0">
                <a:ln>
                  <a:noFill/>
                </a:ln>
                <a:solidFill>
                  <a:prstClr val="black">
                    <a:lumMod val="50000"/>
                    <a:lumOff val="50000"/>
                  </a:prstClr>
                </a:solidFill>
                <a:effectLst/>
                <a:uLnTx/>
                <a:uFillTx/>
                <a:latin typeface="Arial"/>
                <a:ea typeface="メイリオ"/>
                <a:cs typeface="Arial"/>
              </a:rPr>
              <a:t>1</a:t>
            </a:r>
            <a:r>
              <a:rPr kumimoji="1" lang="ja-JP" altLang="en-US" sz="900" b="0" i="0" u="none" strike="noStrike" kern="1200" cap="none" spc="0" normalizeH="0" baseline="0" noProof="0">
                <a:ln>
                  <a:noFill/>
                </a:ln>
                <a:solidFill>
                  <a:prstClr val="black">
                    <a:lumMod val="50000"/>
                    <a:lumOff val="50000"/>
                  </a:prstClr>
                </a:solidFill>
                <a:effectLst/>
                <a:uLnTx/>
                <a:uFillTx/>
                <a:latin typeface="Arial"/>
                <a:ea typeface="メイリオ"/>
                <a:cs typeface="Arial"/>
              </a:rPr>
              <a:t>億</a:t>
            </a:r>
            <a:r>
              <a:rPr kumimoji="1" lang="en-US" altLang="ja-JP" sz="900" b="0" i="0" u="none" strike="noStrike" kern="1200" cap="none" spc="0" normalizeH="0" baseline="0" noProof="0" dirty="0">
                <a:ln>
                  <a:noFill/>
                </a:ln>
                <a:solidFill>
                  <a:prstClr val="black">
                    <a:lumMod val="50000"/>
                    <a:lumOff val="50000"/>
                  </a:prstClr>
                </a:solidFill>
                <a:effectLst/>
                <a:uLnTx/>
                <a:uFillTx/>
                <a:latin typeface="Arial"/>
                <a:ea typeface="メイリオ"/>
                <a:cs typeface="Arial"/>
              </a:rPr>
              <a:t>2451</a:t>
            </a:r>
            <a:r>
              <a:rPr kumimoji="1" lang="ja-JP" altLang="en-US" sz="900" b="0" i="0" u="none" strike="noStrike" kern="1200" cap="none" spc="0" normalizeH="0" baseline="0" noProof="0">
                <a:ln>
                  <a:noFill/>
                </a:ln>
                <a:solidFill>
                  <a:prstClr val="black">
                    <a:lumMod val="50000"/>
                    <a:lumOff val="50000"/>
                  </a:prstClr>
                </a:solidFill>
                <a:effectLst/>
                <a:uLnTx/>
                <a:uFillTx/>
                <a:latin typeface="Arial"/>
                <a:ea typeface="メイリオ"/>
                <a:cs typeface="Arial"/>
              </a:rPr>
              <a:t>万</a:t>
            </a:r>
            <a:r>
              <a:rPr kumimoji="1" lang="en-US" altLang="ja-JP" sz="900" b="0" i="0" u="none" strike="noStrike" kern="1200" cap="none" spc="0" normalizeH="0" baseline="0" noProof="0" dirty="0">
                <a:ln>
                  <a:noFill/>
                </a:ln>
                <a:solidFill>
                  <a:prstClr val="black">
                    <a:lumMod val="50000"/>
                    <a:lumOff val="50000"/>
                  </a:prstClr>
                </a:solidFill>
                <a:effectLst/>
                <a:uLnTx/>
                <a:uFillTx/>
                <a:latin typeface="Arial"/>
                <a:ea typeface="メイリオ"/>
                <a:cs typeface="Arial"/>
              </a:rPr>
              <a:t>1000</a:t>
            </a:r>
            <a:r>
              <a:rPr kumimoji="1" lang="ja-JP" altLang="en-US" sz="900" b="0" i="0" u="none" strike="noStrike" kern="1200" cap="none" spc="0" normalizeH="0" baseline="0" noProof="0">
                <a:ln>
                  <a:noFill/>
                </a:ln>
                <a:solidFill>
                  <a:prstClr val="black">
                    <a:lumMod val="50000"/>
                    <a:lumOff val="50000"/>
                  </a:prstClr>
                </a:solidFill>
                <a:effectLst/>
                <a:uLnTx/>
                <a:uFillTx/>
                <a:latin typeface="Arial"/>
                <a:ea typeface="メイリオ"/>
                <a:cs typeface="Arial"/>
              </a:rPr>
              <a:t>人（</a:t>
            </a:r>
            <a:r>
              <a:rPr kumimoji="1" lang="en-US" altLang="ja-JP" sz="900" b="0" i="0" u="none" strike="noStrike" kern="1200" cap="none" spc="0" normalizeH="0" baseline="0" noProof="0" dirty="0">
                <a:ln>
                  <a:noFill/>
                </a:ln>
                <a:solidFill>
                  <a:prstClr val="black">
                    <a:lumMod val="50000"/>
                    <a:lumOff val="50000"/>
                  </a:prstClr>
                </a:solidFill>
                <a:effectLst/>
                <a:uLnTx/>
                <a:uFillTx/>
                <a:latin typeface="Arial"/>
                <a:ea typeface="メイリオ"/>
                <a:cs typeface="Arial"/>
              </a:rPr>
              <a:t>2023</a:t>
            </a:r>
            <a:r>
              <a:rPr kumimoji="1" lang="ja-JP" altLang="en-US" sz="900" b="0" i="0" u="none" strike="noStrike" kern="1200" cap="none" spc="0" normalizeH="0" baseline="0" noProof="0">
                <a:ln>
                  <a:noFill/>
                </a:ln>
                <a:solidFill>
                  <a:prstClr val="black">
                    <a:lumMod val="50000"/>
                    <a:lumOff val="50000"/>
                  </a:prstClr>
                </a:solidFill>
                <a:effectLst/>
                <a:uLnTx/>
                <a:uFillTx/>
                <a:latin typeface="Arial"/>
                <a:ea typeface="メイリオ"/>
                <a:cs typeface="Arial"/>
              </a:rPr>
              <a:t>年</a:t>
            </a:r>
            <a:r>
              <a:rPr kumimoji="1" lang="en-US" altLang="ja-JP" sz="900" b="0" i="0" u="none" strike="noStrike" kern="1200" cap="none" spc="0" normalizeH="0" baseline="0" noProof="0" dirty="0">
                <a:ln>
                  <a:noFill/>
                </a:ln>
                <a:solidFill>
                  <a:prstClr val="black">
                    <a:lumMod val="50000"/>
                    <a:lumOff val="50000"/>
                  </a:prstClr>
                </a:solidFill>
                <a:effectLst/>
                <a:uLnTx/>
                <a:uFillTx/>
                <a:latin typeface="Arial"/>
                <a:ea typeface="メイリオ"/>
                <a:cs typeface="Arial"/>
              </a:rPr>
              <a:t>6</a:t>
            </a:r>
            <a:r>
              <a:rPr kumimoji="1" lang="ja-JP" altLang="en-US" sz="900" b="0" i="0" u="none" strike="noStrike" kern="1200" cap="none" spc="0" normalizeH="0" baseline="0" noProof="0">
                <a:ln>
                  <a:noFill/>
                </a:ln>
                <a:solidFill>
                  <a:prstClr val="black">
                    <a:lumMod val="50000"/>
                    <a:lumOff val="50000"/>
                  </a:prstClr>
                </a:solidFill>
                <a:effectLst/>
                <a:uLnTx/>
                <a:uFillTx/>
                <a:latin typeface="Arial"/>
                <a:ea typeface="メイリオ"/>
                <a:cs typeface="Arial"/>
              </a:rPr>
              <a:t>月</a:t>
            </a:r>
            <a:r>
              <a:rPr kumimoji="1" lang="en-US" altLang="ja-JP" sz="900" b="0" i="0" u="none" strike="noStrike" kern="1200" cap="none" spc="0" normalizeH="0" baseline="0" noProof="0" dirty="0">
                <a:ln>
                  <a:noFill/>
                </a:ln>
                <a:solidFill>
                  <a:prstClr val="black">
                    <a:lumMod val="50000"/>
                    <a:lumOff val="50000"/>
                  </a:prstClr>
                </a:solidFill>
                <a:effectLst/>
                <a:uLnTx/>
                <a:uFillTx/>
                <a:latin typeface="Arial"/>
                <a:ea typeface="メイリオ"/>
                <a:cs typeface="Arial"/>
              </a:rPr>
              <a:t>1</a:t>
            </a:r>
            <a:r>
              <a:rPr kumimoji="1" lang="ja-JP" altLang="en-US" sz="900" b="0" i="0" u="none" strike="noStrike" kern="1200" cap="none" spc="0" normalizeH="0" baseline="0" noProof="0">
                <a:ln>
                  <a:noFill/>
                </a:ln>
                <a:solidFill>
                  <a:prstClr val="black">
                    <a:lumMod val="50000"/>
                    <a:lumOff val="50000"/>
                  </a:prstClr>
                </a:solidFill>
                <a:effectLst/>
                <a:uLnTx/>
                <a:uFillTx/>
                <a:latin typeface="Arial"/>
                <a:ea typeface="メイリオ"/>
                <a:cs typeface="Arial"/>
              </a:rPr>
              <a:t>日現在</a:t>
            </a:r>
            <a:r>
              <a:rPr kumimoji="1" lang="en-US" altLang="ja-JP" sz="900" b="0" i="0" u="none" strike="noStrike" kern="1200" cap="none" spc="0" normalizeH="0" baseline="0" noProof="0" dirty="0">
                <a:ln>
                  <a:noFill/>
                </a:ln>
                <a:solidFill>
                  <a:prstClr val="black">
                    <a:lumMod val="50000"/>
                    <a:lumOff val="50000"/>
                  </a:prstClr>
                </a:solidFill>
                <a:effectLst/>
                <a:uLnTx/>
                <a:uFillTx/>
                <a:latin typeface="Arial"/>
                <a:ea typeface="メイリオ"/>
                <a:cs typeface="Arial"/>
              </a:rPr>
              <a:t>[</a:t>
            </a:r>
            <a:r>
              <a:rPr kumimoji="1" lang="ja-JP" altLang="en-US" sz="900" b="0" i="0" u="none" strike="noStrike" kern="1200" cap="none" spc="0" normalizeH="0" baseline="0" noProof="0">
                <a:ln>
                  <a:noFill/>
                </a:ln>
                <a:solidFill>
                  <a:prstClr val="black">
                    <a:lumMod val="50000"/>
                    <a:lumOff val="50000"/>
                  </a:prstClr>
                </a:solidFill>
                <a:effectLst/>
                <a:uLnTx/>
                <a:uFillTx/>
                <a:latin typeface="Arial"/>
                <a:ea typeface="メイリオ"/>
                <a:cs typeface="Arial"/>
              </a:rPr>
              <a:t>確定値</a:t>
            </a:r>
            <a:r>
              <a:rPr kumimoji="1" lang="en-US" altLang="ja-JP" sz="900" b="0" i="0" u="none" strike="noStrike" kern="1200" cap="none" spc="0" normalizeH="0" baseline="0" noProof="0" dirty="0">
                <a:ln>
                  <a:noFill/>
                </a:ln>
                <a:solidFill>
                  <a:prstClr val="black">
                    <a:lumMod val="50000"/>
                    <a:lumOff val="50000"/>
                  </a:prstClr>
                </a:solidFill>
                <a:effectLst/>
                <a:uLnTx/>
                <a:uFillTx/>
                <a:latin typeface="Arial"/>
                <a:ea typeface="メイリオ"/>
                <a:cs typeface="Arial"/>
              </a:rPr>
              <a:t>] </a:t>
            </a:r>
            <a:r>
              <a:rPr kumimoji="1" lang="ja-JP" altLang="en-US" sz="900" b="0" i="0" u="none" strike="noStrike" kern="1200" cap="none" spc="0" normalizeH="0" baseline="0" noProof="0">
                <a:ln>
                  <a:noFill/>
                </a:ln>
                <a:solidFill>
                  <a:prstClr val="black">
                    <a:lumMod val="50000"/>
                    <a:lumOff val="50000"/>
                  </a:prstClr>
                </a:solidFill>
                <a:effectLst/>
                <a:uLnTx/>
                <a:uFillTx/>
                <a:latin typeface="Arial"/>
                <a:ea typeface="メイリオ"/>
                <a:cs typeface="Arial"/>
              </a:rPr>
              <a:t>総務省統計局）</a:t>
            </a:r>
            <a:endParaRPr kumimoji="1" lang="en-US" altLang="ja-JP" sz="900" b="0" i="0" u="none" strike="noStrike" kern="1200" cap="none" spc="0" normalizeH="0" baseline="0" noProof="0" dirty="0">
              <a:ln>
                <a:noFill/>
              </a:ln>
              <a:solidFill>
                <a:prstClr val="black">
                  <a:lumMod val="50000"/>
                  <a:lumOff val="50000"/>
                </a:prstClr>
              </a:solidFill>
              <a:effectLst/>
              <a:uLnTx/>
              <a:uFillTx/>
              <a:latin typeface="Arial"/>
              <a:ea typeface="メイリオ"/>
              <a:cs typeface="Arial"/>
            </a:endParaRPr>
          </a:p>
        </p:txBody>
      </p:sp>
      <p:sp>
        <p:nvSpPr>
          <p:cNvPr id="16" name="円/楕円 4">
            <a:extLst>
              <a:ext uri="{FF2B5EF4-FFF2-40B4-BE49-F238E27FC236}">
                <a16:creationId xmlns:a16="http://schemas.microsoft.com/office/drawing/2014/main" id="{2F239C04-E95C-8703-43AE-E6387CD61B72}"/>
              </a:ext>
            </a:extLst>
          </p:cNvPr>
          <p:cNvSpPr/>
          <p:nvPr/>
        </p:nvSpPr>
        <p:spPr>
          <a:xfrm>
            <a:off x="8830087" y="2348799"/>
            <a:ext cx="1795084" cy="179508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角丸四角形 16">
            <a:extLst>
              <a:ext uri="{FF2B5EF4-FFF2-40B4-BE49-F238E27FC236}">
                <a16:creationId xmlns:a16="http://schemas.microsoft.com/office/drawing/2014/main" id="{C2A08755-85EA-7816-769C-8A37D658A5D1}"/>
              </a:ext>
            </a:extLst>
          </p:cNvPr>
          <p:cNvSpPr/>
          <p:nvPr/>
        </p:nvSpPr>
        <p:spPr>
          <a:xfrm>
            <a:off x="10251102" y="2468444"/>
            <a:ext cx="581597" cy="5521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8" name="Google Shape;468;p57">
            <a:extLst>
              <a:ext uri="{FF2B5EF4-FFF2-40B4-BE49-F238E27FC236}">
                <a16:creationId xmlns:a16="http://schemas.microsoft.com/office/drawing/2014/main" id="{059BBF82-7A1E-6DB6-E0DB-D1ABE77F36D1}"/>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0197483" y="2442318"/>
            <a:ext cx="552101" cy="552101"/>
          </a:xfrm>
          <a:prstGeom prst="rect">
            <a:avLst/>
          </a:prstGeom>
          <a:noFill/>
          <a:ln>
            <a:noFill/>
          </a:ln>
        </p:spPr>
      </p:pic>
      <p:sp>
        <p:nvSpPr>
          <p:cNvPr id="19" name="角丸四角形 18">
            <a:extLst>
              <a:ext uri="{FF2B5EF4-FFF2-40B4-BE49-F238E27FC236}">
                <a16:creationId xmlns:a16="http://schemas.microsoft.com/office/drawing/2014/main" id="{971561CA-01CC-A023-E5DE-68DD97DA8907}"/>
              </a:ext>
            </a:extLst>
          </p:cNvPr>
          <p:cNvSpPr/>
          <p:nvPr/>
        </p:nvSpPr>
        <p:spPr>
          <a:xfrm>
            <a:off x="10299777" y="3533971"/>
            <a:ext cx="581597" cy="5521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3" name="角丸四角形 22">
            <a:extLst>
              <a:ext uri="{FF2B5EF4-FFF2-40B4-BE49-F238E27FC236}">
                <a16:creationId xmlns:a16="http://schemas.microsoft.com/office/drawing/2014/main" id="{62D03510-8B46-C855-EED0-F200747377C6}"/>
              </a:ext>
            </a:extLst>
          </p:cNvPr>
          <p:cNvSpPr/>
          <p:nvPr/>
        </p:nvSpPr>
        <p:spPr>
          <a:xfrm>
            <a:off x="8557042" y="2467151"/>
            <a:ext cx="581597" cy="5521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6" name="角丸四角形 25">
            <a:extLst>
              <a:ext uri="{FF2B5EF4-FFF2-40B4-BE49-F238E27FC236}">
                <a16:creationId xmlns:a16="http://schemas.microsoft.com/office/drawing/2014/main" id="{954E0417-00CA-B6A9-1ADB-F51F73317D16}"/>
              </a:ext>
            </a:extLst>
          </p:cNvPr>
          <p:cNvSpPr/>
          <p:nvPr/>
        </p:nvSpPr>
        <p:spPr>
          <a:xfrm>
            <a:off x="8629095" y="3537339"/>
            <a:ext cx="581597" cy="5521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32" name="Google Shape;466;p57">
            <a:extLst>
              <a:ext uri="{FF2B5EF4-FFF2-40B4-BE49-F238E27FC236}">
                <a16:creationId xmlns:a16="http://schemas.microsoft.com/office/drawing/2014/main" id="{6B7665DF-BA59-9D4B-4DFC-C97BFB58B9CD}"/>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8675691" y="2432605"/>
            <a:ext cx="540721" cy="540721"/>
          </a:xfrm>
          <a:prstGeom prst="rect">
            <a:avLst/>
          </a:prstGeom>
          <a:noFill/>
          <a:ln>
            <a:noFill/>
          </a:ln>
        </p:spPr>
      </p:pic>
      <p:pic>
        <p:nvPicPr>
          <p:cNvPr id="33" name="Google Shape;467;p57">
            <a:extLst>
              <a:ext uri="{FF2B5EF4-FFF2-40B4-BE49-F238E27FC236}">
                <a16:creationId xmlns:a16="http://schemas.microsoft.com/office/drawing/2014/main" id="{D713671B-3578-85F1-D816-BE7FFFDCE157}"/>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8700578" y="3554853"/>
            <a:ext cx="552101" cy="552101"/>
          </a:xfrm>
          <a:prstGeom prst="rect">
            <a:avLst/>
          </a:prstGeom>
          <a:noFill/>
          <a:ln>
            <a:noFill/>
          </a:ln>
        </p:spPr>
      </p:pic>
      <p:pic>
        <p:nvPicPr>
          <p:cNvPr id="34" name="Google Shape;469;p57">
            <a:extLst>
              <a:ext uri="{FF2B5EF4-FFF2-40B4-BE49-F238E27FC236}">
                <a16:creationId xmlns:a16="http://schemas.microsoft.com/office/drawing/2014/main" id="{944E8F0F-D4B0-4918-5930-2E83BCA85905}"/>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238370" y="3542187"/>
            <a:ext cx="540710" cy="540763"/>
          </a:xfrm>
          <a:prstGeom prst="rect">
            <a:avLst/>
          </a:prstGeom>
          <a:noFill/>
          <a:ln>
            <a:noFill/>
          </a:ln>
        </p:spPr>
      </p:pic>
      <p:pic>
        <p:nvPicPr>
          <p:cNvPr id="35" name="図 34" descr="アイコン&#10;&#10;自動的に生成された説明">
            <a:extLst>
              <a:ext uri="{FF2B5EF4-FFF2-40B4-BE49-F238E27FC236}">
                <a16:creationId xmlns:a16="http://schemas.microsoft.com/office/drawing/2014/main" id="{BB8DE106-B1C6-1C4F-3623-DADF4283FB5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21654" y="2999721"/>
            <a:ext cx="581597" cy="581597"/>
          </a:xfrm>
          <a:prstGeom prst="rect">
            <a:avLst/>
          </a:prstGeom>
        </p:spPr>
      </p:pic>
      <p:sp>
        <p:nvSpPr>
          <p:cNvPr id="36" name="正方形/長方形 35">
            <a:extLst>
              <a:ext uri="{FF2B5EF4-FFF2-40B4-BE49-F238E27FC236}">
                <a16:creationId xmlns:a16="http://schemas.microsoft.com/office/drawing/2014/main" id="{92E6AB57-5B6F-B2BD-F563-637003B42FA4}"/>
              </a:ext>
            </a:extLst>
          </p:cNvPr>
          <p:cNvSpPr/>
          <p:nvPr/>
        </p:nvSpPr>
        <p:spPr>
          <a:xfrm>
            <a:off x="8035803" y="4662685"/>
            <a:ext cx="3274455" cy="943402"/>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コミュニケーションアプリの特性上、</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機種変更時も引き継がれることが多く、</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ブロックされない限りユーザーと</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ずっとつながりを持つことができる</a:t>
            </a:r>
          </a:p>
        </p:txBody>
      </p:sp>
      <p:sp>
        <p:nvSpPr>
          <p:cNvPr id="37" name="テキスト ボックス 36">
            <a:extLst>
              <a:ext uri="{FF2B5EF4-FFF2-40B4-BE49-F238E27FC236}">
                <a16:creationId xmlns:a16="http://schemas.microsoft.com/office/drawing/2014/main" id="{99C4FD32-5417-2285-900A-33280369CD33}"/>
              </a:ext>
            </a:extLst>
          </p:cNvPr>
          <p:cNvSpPr txBox="1"/>
          <p:nvPr/>
        </p:nvSpPr>
        <p:spPr>
          <a:xfrm>
            <a:off x="8035802" y="4270131"/>
            <a:ext cx="32744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ユーザーとの深いつながり</a:t>
            </a:r>
          </a:p>
        </p:txBody>
      </p:sp>
    </p:spTree>
    <p:extLst>
      <p:ext uri="{BB962C8B-B14F-4D97-AF65-F5344CB8AC3E}">
        <p14:creationId xmlns:p14="http://schemas.microsoft.com/office/powerpoint/2010/main" val="851937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D1FBF0F8-033A-FE46-B2E0-1799B7D6BB7C}"/>
              </a:ext>
            </a:extLst>
          </p:cNvPr>
          <p:cNvSpPr/>
          <p:nvPr/>
        </p:nvSpPr>
        <p:spPr bwMode="auto">
          <a:xfrm flipV="1">
            <a:off x="8577368" y="2004163"/>
            <a:ext cx="2450337" cy="2106571"/>
          </a:xfrm>
          <a:prstGeom prst="rect">
            <a:avLst/>
          </a:prstGeom>
          <a:solidFill>
            <a:srgbClr val="06C755">
              <a:alpha val="9412"/>
            </a:srgbClr>
          </a:solidFill>
          <a:ln w="57150">
            <a:noFill/>
          </a:ln>
        </p:spPr>
        <p:txBody>
          <a:bodyPr lIns="0" tIns="0" rIns="0" bIns="0" rtlCol="0" anchor="ct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34" charset="-128"/>
              <a:cs typeface="+mn-cs"/>
            </a:endParaRPr>
          </a:p>
        </p:txBody>
      </p:sp>
      <p:sp>
        <p:nvSpPr>
          <p:cNvPr id="78" name="正方形/長方形 77">
            <a:extLst>
              <a:ext uri="{FF2B5EF4-FFF2-40B4-BE49-F238E27FC236}">
                <a16:creationId xmlns:a16="http://schemas.microsoft.com/office/drawing/2014/main" id="{D1FBF0F8-033A-FE46-B2E0-1799B7D6BB7C}"/>
              </a:ext>
            </a:extLst>
          </p:cNvPr>
          <p:cNvSpPr/>
          <p:nvPr/>
        </p:nvSpPr>
        <p:spPr bwMode="auto">
          <a:xfrm>
            <a:off x="1169347" y="2004166"/>
            <a:ext cx="7416824" cy="4120239"/>
          </a:xfrm>
          <a:prstGeom prst="rect">
            <a:avLst/>
          </a:prstGeom>
          <a:solidFill>
            <a:srgbClr val="06C755">
              <a:alpha val="9412"/>
            </a:srgbClr>
          </a:solidFill>
          <a:ln w="57150">
            <a:noFill/>
          </a:ln>
        </p:spPr>
        <p:txBody>
          <a:bodyPr lIns="0" tIns="0" rIns="0" bIns="0" rtlCol="0" anchor="ct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34" charset="-128"/>
              <a:cs typeface="+mn-cs"/>
            </a:endParaRPr>
          </a:p>
        </p:txBody>
      </p:sp>
      <p:sp>
        <p:nvSpPr>
          <p:cNvPr id="13" name="タイトル 12"/>
          <p:cNvSpPr>
            <a:spLocks noGrp="1"/>
          </p:cNvSpPr>
          <p:nvPr>
            <p:ph type="ctrTitle"/>
          </p:nvPr>
        </p:nvSpPr>
        <p:spPr/>
        <p:txBody>
          <a:bodyPr/>
          <a:lstStyle/>
          <a:p>
            <a:r>
              <a:rPr lang="en-US" altLang="ja-JP" dirty="0"/>
              <a:t>LINE</a:t>
            </a:r>
            <a:r>
              <a:rPr lang="ja-JP" altLang="en-US" dirty="0"/>
              <a:t>公式アカウントの機能について</a:t>
            </a:r>
            <a:br>
              <a:rPr lang="ja-JP" altLang="en-US" dirty="0"/>
            </a:br>
            <a:endParaRPr kumimoji="1" lang="ja-JP" altLang="en-US" dirty="0"/>
          </a:p>
        </p:txBody>
      </p:sp>
      <p:sp>
        <p:nvSpPr>
          <p:cNvPr id="18" name="テキスト プレースホルダー 17"/>
          <p:cNvSpPr>
            <a:spLocks noGrp="1"/>
          </p:cNvSpPr>
          <p:nvPr>
            <p:ph type="body" sz="quarter" idx="10"/>
          </p:nvPr>
        </p:nvSpPr>
        <p:spPr/>
        <p:txBody>
          <a:bodyPr/>
          <a:lstStyle/>
          <a:p>
            <a:r>
              <a:rPr lang="en-US" altLang="ja-JP" dirty="0"/>
              <a:t>LINE</a:t>
            </a:r>
            <a:r>
              <a:rPr lang="ja-JP" altLang="en-US" dirty="0"/>
              <a:t>公式アカウントではさまざまな機能が利用可能</a:t>
            </a:r>
            <a:r>
              <a:rPr lang="ja-JP" altLang="en-US"/>
              <a:t>です。</a:t>
            </a:r>
            <a:endParaRPr lang="en-US" altLang="ja-JP" dirty="0"/>
          </a:p>
          <a:p>
            <a:r>
              <a:rPr lang="ja-JP" altLang="en-US"/>
              <a:t>無料</a:t>
            </a:r>
            <a:r>
              <a:rPr lang="ja-JP" altLang="en-US" dirty="0"/>
              <a:t>のメッセージ通数を超えるとメッセージ配信が課金対象と</a:t>
            </a:r>
            <a:r>
              <a:rPr lang="ja-JP" altLang="en-US"/>
              <a:t>なり、オプション</a:t>
            </a:r>
            <a:r>
              <a:rPr lang="ja-JP" altLang="en-US" dirty="0"/>
              <a:t>の利用には別途お申し込みやサービス連携が必要です。</a:t>
            </a:r>
          </a:p>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4735" y="2408162"/>
            <a:ext cx="238241" cy="238241"/>
          </a:xfrm>
          <a:prstGeom prst="rect">
            <a:avLst/>
          </a:prstGeom>
        </p:spPr>
      </p:pic>
      <p:sp>
        <p:nvSpPr>
          <p:cNvPr id="39" name="Google Shape;681;p37">
            <a:extLst>
              <a:ext uri="{FF2B5EF4-FFF2-40B4-BE49-F238E27FC236}">
                <a16:creationId xmlns:a16="http://schemas.microsoft.com/office/drawing/2014/main" id="{0E48A3CC-327A-EA41-8133-08EECCA35A54}"/>
              </a:ext>
            </a:extLst>
          </p:cNvPr>
          <p:cNvSpPr/>
          <p:nvPr/>
        </p:nvSpPr>
        <p:spPr>
          <a:xfrm>
            <a:off x="1271172" y="2082310"/>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Meiryo"/>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メッセージ配信</a:t>
            </a:r>
            <a:endParaRPr kumimoji="1"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p:txBody>
      </p:sp>
      <p:sp>
        <p:nvSpPr>
          <p:cNvPr id="53" name="Google Shape;681;p37">
            <a:extLst>
              <a:ext uri="{FF2B5EF4-FFF2-40B4-BE49-F238E27FC236}">
                <a16:creationId xmlns:a16="http://schemas.microsoft.com/office/drawing/2014/main" id="{0E48A3CC-327A-EA41-8133-08EECCA35A54}"/>
              </a:ext>
            </a:extLst>
          </p:cNvPr>
          <p:cNvSpPr/>
          <p:nvPr/>
        </p:nvSpPr>
        <p:spPr>
          <a:xfrm>
            <a:off x="6143381" y="2082310"/>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Meiryo"/>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分析</a:t>
            </a:r>
            <a:endParaRPr kumimoji="1"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p:txBody>
      </p:sp>
      <p:sp>
        <p:nvSpPr>
          <p:cNvPr id="54" name="Google Shape;681;p37">
            <a:extLst>
              <a:ext uri="{FF2B5EF4-FFF2-40B4-BE49-F238E27FC236}">
                <a16:creationId xmlns:a16="http://schemas.microsoft.com/office/drawing/2014/main" id="{0E48A3CC-327A-EA41-8133-08EECCA35A54}"/>
              </a:ext>
            </a:extLst>
          </p:cNvPr>
          <p:cNvSpPr/>
          <p:nvPr/>
        </p:nvSpPr>
        <p:spPr>
          <a:xfrm>
            <a:off x="8586171" y="2082310"/>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Meiryo"/>
              <a:buNone/>
              <a:tabLst/>
              <a:defRPr/>
            </a:pPr>
            <a:r>
              <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LINE</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コール</a:t>
            </a:r>
            <a:endParaRPr kumimoji="1"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p:txBody>
      </p:sp>
      <p:sp>
        <p:nvSpPr>
          <p:cNvPr id="55" name="Google Shape;681;p37">
            <a:extLst>
              <a:ext uri="{FF2B5EF4-FFF2-40B4-BE49-F238E27FC236}">
                <a16:creationId xmlns:a16="http://schemas.microsoft.com/office/drawing/2014/main" id="{0E48A3CC-327A-EA41-8133-08EECCA35A54}"/>
              </a:ext>
            </a:extLst>
          </p:cNvPr>
          <p:cNvSpPr/>
          <p:nvPr/>
        </p:nvSpPr>
        <p:spPr>
          <a:xfrm>
            <a:off x="1271172" y="3098331"/>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ステップ配信</a:t>
            </a:r>
          </a:p>
        </p:txBody>
      </p:sp>
      <p:sp>
        <p:nvSpPr>
          <p:cNvPr id="57" name="Google Shape;681;p37">
            <a:extLst>
              <a:ext uri="{FF2B5EF4-FFF2-40B4-BE49-F238E27FC236}">
                <a16:creationId xmlns:a16="http://schemas.microsoft.com/office/drawing/2014/main" id="{0E48A3CC-327A-EA41-8133-08EECCA35A54}"/>
              </a:ext>
            </a:extLst>
          </p:cNvPr>
          <p:cNvSpPr/>
          <p:nvPr/>
        </p:nvSpPr>
        <p:spPr>
          <a:xfrm>
            <a:off x="6143381" y="3098331"/>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100"/>
              <a:buFont typeface="Meiryo"/>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LINE VOOM</a:t>
            </a:r>
          </a:p>
          <a:p>
            <a:pPr marL="0" marR="0" lvl="0" indent="0" algn="l" defTabSz="914400" rtl="0" eaLnBrk="1" fontAlgn="auto" latinLnBrk="0" hangingPunct="1">
              <a:lnSpc>
                <a:spcPct val="100000"/>
              </a:lnSpc>
              <a:spcBef>
                <a:spcPts val="0"/>
              </a:spcBef>
              <a:spcAft>
                <a:spcPts val="0"/>
              </a:spcAft>
              <a:buClr>
                <a:prstClr val="black"/>
              </a:buClr>
              <a:buSzPts val="1100"/>
              <a:buFont typeface="Meiryo"/>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（旧タイムライン）</a:t>
            </a:r>
            <a:endParaRPr kumimoji="1"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p:txBody>
      </p:sp>
      <p:sp>
        <p:nvSpPr>
          <p:cNvPr id="59" name="Google Shape;681;p37">
            <a:extLst>
              <a:ext uri="{FF2B5EF4-FFF2-40B4-BE49-F238E27FC236}">
                <a16:creationId xmlns:a16="http://schemas.microsoft.com/office/drawing/2014/main" id="{0E48A3CC-327A-EA41-8133-08EECCA35A54}"/>
              </a:ext>
            </a:extLst>
          </p:cNvPr>
          <p:cNvSpPr/>
          <p:nvPr/>
        </p:nvSpPr>
        <p:spPr>
          <a:xfrm>
            <a:off x="1271172" y="4103358"/>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自動応答メッセージ</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└応答メッセージ</a:t>
            </a:r>
          </a:p>
        </p:txBody>
      </p:sp>
      <p:sp>
        <p:nvSpPr>
          <p:cNvPr id="61" name="Google Shape;681;p37">
            <a:extLst>
              <a:ext uri="{FF2B5EF4-FFF2-40B4-BE49-F238E27FC236}">
                <a16:creationId xmlns:a16="http://schemas.microsoft.com/office/drawing/2014/main" id="{0E48A3CC-327A-EA41-8133-08EECCA35A54}"/>
              </a:ext>
            </a:extLst>
          </p:cNvPr>
          <p:cNvSpPr/>
          <p:nvPr/>
        </p:nvSpPr>
        <p:spPr>
          <a:xfrm>
            <a:off x="6143381" y="4103358"/>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Meiryo"/>
              <a:buNone/>
              <a:tabLst/>
              <a:defRPr/>
            </a:pPr>
            <a:r>
              <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LINE</a:t>
            </a:r>
            <a:r>
              <a:rPr kumimoji="1" lang="ja-JP" altLang="en-US" sz="1100" b="0" i="0" u="none" strike="noStrike" kern="1200" cap="none" spc="0" normalizeH="0" baseline="0" noProof="0">
                <a:ln>
                  <a:noFill/>
                </a:ln>
                <a:solidFill>
                  <a:prstClr val="black">
                    <a:lumMod val="75000"/>
                    <a:lumOff val="25000"/>
                  </a:prstClr>
                </a:solidFill>
                <a:effectLst/>
                <a:uLnTx/>
                <a:uFillTx/>
                <a:latin typeface="Meiryo"/>
                <a:ea typeface="Meiryo"/>
                <a:cs typeface="Meiryo"/>
                <a:sym typeface="Meiryo"/>
              </a:rPr>
              <a:t>チャット</a:t>
            </a:r>
            <a:endParaRPr kumimoji="1"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p:txBody>
      </p:sp>
      <p:sp>
        <p:nvSpPr>
          <p:cNvPr id="63" name="Google Shape;681;p37">
            <a:extLst>
              <a:ext uri="{FF2B5EF4-FFF2-40B4-BE49-F238E27FC236}">
                <a16:creationId xmlns:a16="http://schemas.microsoft.com/office/drawing/2014/main" id="{0E48A3CC-327A-EA41-8133-08EECCA35A54}"/>
              </a:ext>
            </a:extLst>
          </p:cNvPr>
          <p:cNvSpPr/>
          <p:nvPr/>
        </p:nvSpPr>
        <p:spPr>
          <a:xfrm>
            <a:off x="1271172" y="5119379"/>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メッセージアイテム</a:t>
            </a: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└リッチメッセージ</a:t>
            </a: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└リッチビデオメッセージ</a:t>
            </a: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└カードタイプメッセージ</a:t>
            </a:r>
          </a:p>
        </p:txBody>
      </p:sp>
      <p:sp>
        <p:nvSpPr>
          <p:cNvPr id="64" name="Google Shape;681;p37">
            <a:extLst>
              <a:ext uri="{FF2B5EF4-FFF2-40B4-BE49-F238E27FC236}">
                <a16:creationId xmlns:a16="http://schemas.microsoft.com/office/drawing/2014/main" id="{0E48A3CC-327A-EA41-8133-08EECCA35A54}"/>
              </a:ext>
            </a:extLst>
          </p:cNvPr>
          <p:cNvSpPr/>
          <p:nvPr/>
        </p:nvSpPr>
        <p:spPr>
          <a:xfrm>
            <a:off x="3707276" y="5119379"/>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Meiryo"/>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友だちを増やす</a:t>
            </a:r>
            <a:endParaRPr kumimoji="1"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p:txBody>
      </p:sp>
      <p:sp>
        <p:nvSpPr>
          <p:cNvPr id="65" name="Google Shape;681;p37">
            <a:extLst>
              <a:ext uri="{FF2B5EF4-FFF2-40B4-BE49-F238E27FC236}">
                <a16:creationId xmlns:a16="http://schemas.microsoft.com/office/drawing/2014/main" id="{0E48A3CC-327A-EA41-8133-08EECCA35A54}"/>
              </a:ext>
            </a:extLst>
          </p:cNvPr>
          <p:cNvSpPr/>
          <p:nvPr/>
        </p:nvSpPr>
        <p:spPr>
          <a:xfrm>
            <a:off x="6143381" y="5119379"/>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Meiryo"/>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プロフィール</a:t>
            </a:r>
            <a:endParaRPr kumimoji="1"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p:txBody>
      </p:sp>
      <p:sp>
        <p:nvSpPr>
          <p:cNvPr id="67" name="Google Shape;681;p37">
            <a:extLst>
              <a:ext uri="{FF2B5EF4-FFF2-40B4-BE49-F238E27FC236}">
                <a16:creationId xmlns:a16="http://schemas.microsoft.com/office/drawing/2014/main" id="{0E48A3CC-327A-EA41-8133-08EECCA35A54}"/>
              </a:ext>
            </a:extLst>
          </p:cNvPr>
          <p:cNvSpPr/>
          <p:nvPr/>
        </p:nvSpPr>
        <p:spPr>
          <a:xfrm>
            <a:off x="3707276" y="2082310"/>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ツール</a:t>
            </a: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Meiryo"/>
                <a:ea typeface="Meiryo"/>
                <a:cs typeface="Meiryo"/>
                <a:sym typeface="Meiryo"/>
              </a:rPr>
              <a:t>　　　        └クーポン</a:t>
            </a:r>
            <a:endPar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└ショップカード</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└リサーチ</a:t>
            </a:r>
          </a:p>
        </p:txBody>
      </p:sp>
      <p:sp>
        <p:nvSpPr>
          <p:cNvPr id="69" name="Google Shape;681;p37">
            <a:extLst>
              <a:ext uri="{FF2B5EF4-FFF2-40B4-BE49-F238E27FC236}">
                <a16:creationId xmlns:a16="http://schemas.microsoft.com/office/drawing/2014/main" id="{0E48A3CC-327A-EA41-8133-08EECCA35A54}"/>
              </a:ext>
            </a:extLst>
          </p:cNvPr>
          <p:cNvSpPr/>
          <p:nvPr/>
        </p:nvSpPr>
        <p:spPr>
          <a:xfrm>
            <a:off x="3707276" y="3098331"/>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トークルーム管理</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└あいさつメッセージ</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└リッチメニュー</a:t>
            </a:r>
          </a:p>
        </p:txBody>
      </p:sp>
      <p:sp>
        <p:nvSpPr>
          <p:cNvPr id="70" name="Google Shape;681;p37">
            <a:extLst>
              <a:ext uri="{FF2B5EF4-FFF2-40B4-BE49-F238E27FC236}">
                <a16:creationId xmlns:a16="http://schemas.microsoft.com/office/drawing/2014/main" id="{0E48A3CC-327A-EA41-8133-08EECCA35A54}"/>
              </a:ext>
            </a:extLst>
          </p:cNvPr>
          <p:cNvSpPr/>
          <p:nvPr/>
        </p:nvSpPr>
        <p:spPr>
          <a:xfrm>
            <a:off x="3707276" y="4103358"/>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データ管理</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└オーディエンス</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└トラッキング（</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LINE</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Tag</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a:t>
            </a:r>
          </a:p>
        </p:txBody>
      </p:sp>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9036" y="3400312"/>
            <a:ext cx="252000" cy="252000"/>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9036" y="4431265"/>
            <a:ext cx="252000" cy="252000"/>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69036" y="5463588"/>
            <a:ext cx="252000" cy="252000"/>
          </a:xfrm>
          <a:prstGeom prst="rect">
            <a:avLst/>
          </a:prstGeom>
        </p:spPr>
      </p:pic>
      <p:pic>
        <p:nvPicPr>
          <p:cNvPr id="8" name="図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80446" y="2408162"/>
            <a:ext cx="252000" cy="252000"/>
          </a:xfrm>
          <a:prstGeom prst="rect">
            <a:avLst/>
          </a:prstGeom>
        </p:spPr>
      </p:pic>
      <p:pic>
        <p:nvPicPr>
          <p:cNvPr id="9" name="図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80446" y="5463588"/>
            <a:ext cx="252000" cy="252000"/>
          </a:xfrm>
          <a:prstGeom prst="rect">
            <a:avLst/>
          </a:prstGeom>
        </p:spPr>
      </p:pic>
      <p:pic>
        <p:nvPicPr>
          <p:cNvPr id="11" name="図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88840" y="5463588"/>
            <a:ext cx="252000" cy="252000"/>
          </a:xfrm>
          <a:prstGeom prst="rect">
            <a:avLst/>
          </a:prstGeom>
        </p:spPr>
      </p:pic>
      <p:pic>
        <p:nvPicPr>
          <p:cNvPr id="12" name="図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0446" y="4431265"/>
            <a:ext cx="252000" cy="252000"/>
          </a:xfrm>
          <a:prstGeom prst="rect">
            <a:avLst/>
          </a:prstGeom>
        </p:spPr>
      </p:pic>
      <p:pic>
        <p:nvPicPr>
          <p:cNvPr id="14" name="図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0446" y="3400312"/>
            <a:ext cx="252000" cy="252000"/>
          </a:xfrm>
          <a:prstGeom prst="rect">
            <a:avLst/>
          </a:prstGeom>
        </p:spPr>
      </p:pic>
      <p:pic>
        <p:nvPicPr>
          <p:cNvPr id="15" name="図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88840" y="4431265"/>
            <a:ext cx="252000" cy="252000"/>
          </a:xfrm>
          <a:prstGeom prst="rect">
            <a:avLst/>
          </a:prstGeom>
        </p:spPr>
      </p:pic>
      <p:pic>
        <p:nvPicPr>
          <p:cNvPr id="16" name="図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488840" y="2408162"/>
            <a:ext cx="252000" cy="252000"/>
          </a:xfrm>
          <a:prstGeom prst="rect">
            <a:avLst/>
          </a:prstGeom>
        </p:spPr>
      </p:pic>
      <p:pic>
        <p:nvPicPr>
          <p:cNvPr id="19" name="図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958040" y="2408162"/>
            <a:ext cx="252000" cy="252000"/>
          </a:xfrm>
          <a:prstGeom prst="rect">
            <a:avLst/>
          </a:prstGeom>
        </p:spPr>
      </p:pic>
      <p:sp>
        <p:nvSpPr>
          <p:cNvPr id="72" name="Google Shape;682;p37">
            <a:extLst>
              <a:ext uri="{FF2B5EF4-FFF2-40B4-BE49-F238E27FC236}">
                <a16:creationId xmlns:a16="http://schemas.microsoft.com/office/drawing/2014/main" id="{36105030-35A0-A94C-B59E-3DD2D5285F91}"/>
              </a:ext>
            </a:extLst>
          </p:cNvPr>
          <p:cNvSpPr/>
          <p:nvPr/>
        </p:nvSpPr>
        <p:spPr>
          <a:xfrm>
            <a:off x="8668400" y="4742050"/>
            <a:ext cx="2336046" cy="1336564"/>
          </a:xfrm>
          <a:prstGeom prst="rect">
            <a:avLst/>
          </a:prstGeom>
          <a:noFill/>
          <a:ln w="381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Meiryo"/>
              <a:buNone/>
              <a:tabLst/>
              <a:defRPr/>
            </a:pPr>
            <a:endParaRPr kumimoji="1" sz="1100" b="0" i="0" u="none" strike="noStrike" kern="1200" cap="none" spc="0" normalizeH="0" baseline="0" noProof="0" dirty="0">
              <a:ln>
                <a:noFill/>
              </a:ln>
              <a:solidFill>
                <a:prstClr val="black"/>
              </a:solidFill>
              <a:effectLst/>
              <a:uLnTx/>
              <a:uFillTx/>
              <a:latin typeface="Meiryo"/>
              <a:ea typeface="Meiryo"/>
              <a:cs typeface="Meiryo"/>
              <a:sym typeface="Meiryo"/>
            </a:endParaRPr>
          </a:p>
        </p:txBody>
      </p:sp>
      <p:sp>
        <p:nvSpPr>
          <p:cNvPr id="74" name="テキスト ボックス 73"/>
          <p:cNvSpPr txBox="1"/>
          <p:nvPr/>
        </p:nvSpPr>
        <p:spPr>
          <a:xfrm>
            <a:off x="9537358" y="4053623"/>
            <a:ext cx="438592"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75000"/>
                  </a:prstClr>
                </a:solidFill>
                <a:effectLst/>
                <a:uLnTx/>
                <a:uFillTx/>
                <a:latin typeface="Meiryo" panose="020B0604030504040204" pitchFamily="34" charset="-128"/>
                <a:ea typeface="Meiryo" panose="020B0604030504040204" pitchFamily="34" charset="-128"/>
                <a:cs typeface="+mn-cs"/>
              </a:rPr>
              <a:t>＋</a:t>
            </a:r>
          </a:p>
        </p:txBody>
      </p:sp>
      <p:sp>
        <p:nvSpPr>
          <p:cNvPr id="75" name="TextBox 31">
            <a:extLst>
              <a:ext uri="{FF2B5EF4-FFF2-40B4-BE49-F238E27FC236}">
                <a16:creationId xmlns:a16="http://schemas.microsoft.com/office/drawing/2014/main" id="{611EF8E2-E40A-5F40-8D03-9A680B3284B4}"/>
              </a:ext>
            </a:extLst>
          </p:cNvPr>
          <p:cNvSpPr txBox="1">
            <a:spLocks noChangeArrowheads="1"/>
          </p:cNvSpPr>
          <p:nvPr/>
        </p:nvSpPr>
        <p:spPr bwMode="auto">
          <a:xfrm>
            <a:off x="8819025" y="4843238"/>
            <a:ext cx="1999099" cy="8463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t">
            <a:spAutoFit/>
          </a:bodyPr>
          <a:lstStyle>
            <a:defPPr>
              <a:defRPr lang="ko-KR"/>
            </a:defPPr>
            <a:lvl1pPr marL="171450" indent="-171450">
              <a:buFont typeface="Arial" panose="020B0604020202020204" pitchFamily="34" charset="0"/>
              <a:buChar char="•"/>
              <a:defRPr sz="1200">
                <a:solidFill>
                  <a:schemeClr val="tx1">
                    <a:lumMod val="75000"/>
                    <a:lumOff val="25000"/>
                  </a:schemeClr>
                </a:solidFill>
                <a:latin typeface="Meiryo" panose="020B0604030504040204" pitchFamily="34" charset="-128"/>
                <a:ea typeface="Meiryo" panose="020B0604030504040204" pitchFamily="34" charset="-128"/>
                <a:cs typeface="Arial" charset="0"/>
              </a:defRPr>
            </a:lvl1pPr>
            <a:lvl2pPr marL="742950" indent="-285750" eaLnBrk="0" hangingPunct="0">
              <a:defRPr sz="2400">
                <a:solidFill>
                  <a:srgbClr val="000000"/>
                </a:solidFill>
                <a:latin typeface="Gill Sans" charset="0"/>
                <a:ea typeface="ヒラギノ角ゴ ProN W3" charset="0"/>
                <a:cs typeface="ヒラギノ角ゴ ProN W3" charset="0"/>
              </a:defRPr>
            </a:lvl2pPr>
            <a:lvl3pPr marL="1143000" indent="-228600" eaLnBrk="0" hangingPunct="0">
              <a:defRPr sz="2400">
                <a:solidFill>
                  <a:srgbClr val="000000"/>
                </a:solidFill>
                <a:latin typeface="Gill Sans" charset="0"/>
                <a:ea typeface="ヒラギノ角ゴ ProN W3" charset="0"/>
                <a:cs typeface="ヒラギノ角ゴ ProN W3" charset="0"/>
              </a:defRPr>
            </a:lvl3pPr>
            <a:lvl4pPr marL="1600200" indent="-228600" eaLnBrk="0" hangingPunct="0">
              <a:defRPr sz="2400">
                <a:solidFill>
                  <a:srgbClr val="000000"/>
                </a:solidFill>
                <a:latin typeface="Gill Sans" charset="0"/>
                <a:ea typeface="ヒラギノ角ゴ ProN W3" charset="0"/>
                <a:cs typeface="ヒラギノ角ゴ ProN W3" charset="0"/>
              </a:defRPr>
            </a:lvl4pPr>
            <a:lvl5pPr marL="2057400" indent="-228600" eaLnBrk="0" hangingPunct="0">
              <a:defRPr sz="2400">
                <a:solidFill>
                  <a:srgbClr val="000000"/>
                </a:solidFill>
                <a:latin typeface="Gill Sans" charset="0"/>
                <a:ea typeface="ヒラギノ角ゴ ProN W3" charset="0"/>
                <a:cs typeface="ヒラギノ角ゴ ProN W3" charset="0"/>
              </a:defRPr>
            </a:lvl5pPr>
            <a:lvl6pPr marL="25146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defRPr>
            </a:lvl6pPr>
            <a:lvl7pPr marL="29718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defRPr>
            </a:lvl7pPr>
            <a:lvl8pPr marL="34290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defRPr>
            </a:lvl8pPr>
            <a:lvl9pPr marL="38862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Arial"/>
              </a:rPr>
              <a:t>LINE通知メッセージ</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sz="1100" b="0" i="0" u="none" strike="noStrike" kern="1200" cap="none" spc="0" normalizeH="0" baseline="0" noProof="0" dirty="0" err="1">
                <a:ln>
                  <a:noFill/>
                </a:ln>
                <a:solidFill>
                  <a:prstClr val="black">
                    <a:lumMod val="75000"/>
                    <a:lumOff val="25000"/>
                  </a:prstClr>
                </a:solidFill>
                <a:effectLst/>
                <a:uLnTx/>
                <a:uFillTx/>
                <a:latin typeface="Meiryo"/>
                <a:ea typeface="Meiryo"/>
                <a:cs typeface="Arial"/>
              </a:rPr>
              <a:t>LINEチャットPlus</a:t>
            </a:r>
            <a:endParaRPr kumimoji="1" lang="en-US" sz="1100" b="0" i="0" u="none" strike="noStrike" kern="1200" cap="none" spc="0" normalizeH="0" baseline="0" noProof="0" dirty="0" err="1">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sz="1100" b="0" i="0" u="none" strike="noStrike" kern="1200" cap="none" spc="0" normalizeH="0" baseline="0" noProof="0" dirty="0" err="1">
                <a:ln>
                  <a:noFill/>
                </a:ln>
                <a:solidFill>
                  <a:prstClr val="black">
                    <a:lumMod val="75000"/>
                    <a:lumOff val="25000"/>
                  </a:prstClr>
                </a:solidFill>
                <a:effectLst/>
                <a:uLnTx/>
                <a:uFillTx/>
                <a:latin typeface="Meiryo"/>
                <a:ea typeface="Meiryo"/>
                <a:cs typeface="Arial"/>
              </a:rPr>
              <a:t>LINEコールPlus</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Arial"/>
              </a:rPr>
              <a:t>LINE</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Arial"/>
              </a:rPr>
              <a:t>で予約</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i="0" u="none" strike="noStrike" kern="1200" cap="none" spc="0" normalizeH="0" baseline="0" noProof="0" dirty="0" err="1">
                <a:ln>
                  <a:noFill/>
                </a:ln>
                <a:solidFill>
                  <a:prstClr val="black">
                    <a:lumMod val="75000"/>
                    <a:lumOff val="25000"/>
                  </a:prstClr>
                </a:solidFill>
                <a:effectLst/>
                <a:uLnTx/>
                <a:uFillTx/>
                <a:latin typeface="Meiryo"/>
                <a:ea typeface="Meiryo"/>
                <a:cs typeface="Arial"/>
              </a:rPr>
              <a:t>etc</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Arial"/>
              </a:rPr>
              <a:t>…</a:t>
            </a:r>
          </a:p>
        </p:txBody>
      </p:sp>
      <p:sp>
        <p:nvSpPr>
          <p:cNvPr id="76" name="TextBox 31">
            <a:extLst>
              <a:ext uri="{FF2B5EF4-FFF2-40B4-BE49-F238E27FC236}">
                <a16:creationId xmlns:a16="http://schemas.microsoft.com/office/drawing/2014/main" id="{AE90541C-8ADE-BC45-AB1C-7731E6ECFD71}"/>
              </a:ext>
            </a:extLst>
          </p:cNvPr>
          <p:cNvSpPr txBox="1">
            <a:spLocks noChangeArrowheads="1"/>
          </p:cNvSpPr>
          <p:nvPr/>
        </p:nvSpPr>
        <p:spPr bwMode="auto">
          <a:xfrm>
            <a:off x="8702824" y="4431265"/>
            <a:ext cx="2199424" cy="307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ko-KR"/>
            </a:defPPr>
            <a:lvl1pPr algn="ctr">
              <a:defRPr kumimoji="1" sz="1400" b="1">
                <a:latin typeface="メイリオ" panose="020B0604030504040204" pitchFamily="50" charset="-128"/>
                <a:ea typeface="メイリオ" panose="020B0604030504040204" pitchFamily="50" charset="-128"/>
              </a:defRPr>
            </a:lvl1pPr>
            <a:lvl2pPr marL="742950" indent="-285750" eaLnBrk="0" hangingPunct="0">
              <a:defRPr sz="2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4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オプション</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別メニュー</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77" name="TextBox 31">
            <a:extLst>
              <a:ext uri="{FF2B5EF4-FFF2-40B4-BE49-F238E27FC236}">
                <a16:creationId xmlns:a16="http://schemas.microsoft.com/office/drawing/2014/main" id="{AE90541C-8ADE-BC45-AB1C-7731E6ECFD71}"/>
              </a:ext>
            </a:extLst>
          </p:cNvPr>
          <p:cNvSpPr txBox="1">
            <a:spLocks noChangeArrowheads="1"/>
          </p:cNvSpPr>
          <p:nvPr/>
        </p:nvSpPr>
        <p:spPr bwMode="auto">
          <a:xfrm>
            <a:off x="5148143" y="1668239"/>
            <a:ext cx="1800200" cy="307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ko-KR"/>
            </a:defPPr>
            <a:lvl1pPr algn="ctr">
              <a:defRPr kumimoji="1" sz="1400" b="1">
                <a:latin typeface="メイリオ" panose="020B0604030504040204" pitchFamily="50" charset="-128"/>
                <a:ea typeface="メイリオ" panose="020B0604030504040204" pitchFamily="50" charset="-128"/>
              </a:defRPr>
            </a:lvl1pPr>
            <a:lvl2pPr marL="742950" indent="-285750" eaLnBrk="0" hangingPunct="0">
              <a:defRPr sz="24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4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4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4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2400">
                <a:solidFill>
                  <a:srgbClr val="000000"/>
                </a:solidFill>
                <a:latin typeface="Gill Sans" charset="0"/>
                <a:ea typeface="ヒラギノ角ゴ ProN W3" charset="0"/>
                <a:cs typeface="ヒラギノ角ゴ ProN W3" charset="0"/>
                <a:sym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機能一覧</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pic>
        <p:nvPicPr>
          <p:cNvPr id="80" name="図 7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569036" y="2408162"/>
            <a:ext cx="252000" cy="252000"/>
          </a:xfrm>
          <a:prstGeom prst="rect">
            <a:avLst/>
          </a:prstGeom>
        </p:spPr>
      </p:pic>
      <p:sp>
        <p:nvSpPr>
          <p:cNvPr id="41" name="正方形/長方形 40">
            <a:extLst>
              <a:ext uri="{FF2B5EF4-FFF2-40B4-BE49-F238E27FC236}">
                <a16:creationId xmlns:a16="http://schemas.microsoft.com/office/drawing/2014/main" id="{139C52A9-24B9-EE48-9871-55227EA9B40A}"/>
              </a:ext>
            </a:extLst>
          </p:cNvPr>
          <p:cNvSpPr/>
          <p:nvPr/>
        </p:nvSpPr>
        <p:spPr>
          <a:xfrm>
            <a:off x="1993505" y="6218214"/>
            <a:ext cx="9665835" cy="230832"/>
          </a:xfrm>
          <a:prstGeom prst="rect">
            <a:avLst/>
          </a:prstGeom>
        </p:spPr>
        <p:txBody>
          <a:bodyPr wrap="square">
            <a:spAutoFit/>
          </a:bodyPr>
          <a:lstStyle/>
          <a:p>
            <a:pPr marL="0" marR="0" lvl="0" indent="0" algn="r" defTabSz="914400" rtl="0" eaLnBrk="1" fontAlgn="auto" latinLnBrk="0" hangingPunct="1">
              <a:lnSpc>
                <a:spcPct val="100000"/>
              </a:lnSpc>
              <a:spcBef>
                <a:spcPts val="300"/>
              </a:spcBef>
              <a:spcAft>
                <a:spcPts val="0"/>
              </a:spcAft>
              <a:buClr>
                <a:srgbClr val="00B900"/>
              </a:buClr>
              <a:buSzTx/>
              <a:buFontTx/>
              <a:buNone/>
              <a:tabLst/>
              <a:defRPr/>
            </a:pPr>
            <a:r>
              <a:rPr kumimoji="1" lang="en-US" altLang="ja-JP"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メイリオ" panose="020B0604030504040204" pitchFamily="34" charset="-128"/>
              </a:rPr>
              <a:t>※</a:t>
            </a:r>
            <a:r>
              <a:rPr kumimoji="1" lang="ja-JP" altLang="en-US"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メイリオ" panose="020B0604030504040204" pitchFamily="34" charset="-128"/>
              </a:rPr>
              <a:t>ターゲットリーチ（性別や年齢、地域で絞り込んだターゲティングメッセージの配信先となる友だちの母数）数や利用プランにより一部機能が利用できない場合があります。</a:t>
            </a:r>
            <a:endParaRPr kumimoji="1" lang="en-US" altLang="ja-JP"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メイリオ" panose="020B0604030504040204" pitchFamily="34" charset="-128"/>
            </a:endParaRPr>
          </a:p>
        </p:txBody>
      </p:sp>
      <p:sp>
        <p:nvSpPr>
          <p:cNvPr id="2" name="正方形/長方形 1">
            <a:extLst>
              <a:ext uri="{FF2B5EF4-FFF2-40B4-BE49-F238E27FC236}">
                <a16:creationId xmlns:a16="http://schemas.microsoft.com/office/drawing/2014/main" id="{DDEC3AF0-E30E-4625-880E-27A1B976F4FA}"/>
              </a:ext>
            </a:extLst>
          </p:cNvPr>
          <p:cNvSpPr/>
          <p:nvPr/>
        </p:nvSpPr>
        <p:spPr>
          <a:xfrm>
            <a:off x="6600056" y="3315864"/>
            <a:ext cx="151378" cy="151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34" charset="-128"/>
              <a:cs typeface="+mn-cs"/>
            </a:endParaRPr>
          </a:p>
        </p:txBody>
      </p:sp>
      <p:pic>
        <p:nvPicPr>
          <p:cNvPr id="43" name="図 42">
            <a:extLst>
              <a:ext uri="{FF2B5EF4-FFF2-40B4-BE49-F238E27FC236}">
                <a16:creationId xmlns:a16="http://schemas.microsoft.com/office/drawing/2014/main" id="{9EA7F4E0-5F50-2847-8D9E-752DE6366E64}"/>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289686" y="3391553"/>
            <a:ext cx="451803" cy="312566"/>
          </a:xfrm>
          <a:prstGeom prst="rect">
            <a:avLst/>
          </a:prstGeom>
        </p:spPr>
      </p:pic>
      <p:sp>
        <p:nvSpPr>
          <p:cNvPr id="17" name="Google Shape;681;p37">
            <a:extLst>
              <a:ext uri="{FF2B5EF4-FFF2-40B4-BE49-F238E27FC236}">
                <a16:creationId xmlns:a16="http://schemas.microsoft.com/office/drawing/2014/main" id="{1DDCBD68-9A5C-7942-AF3C-432A8D83EDEC}"/>
              </a:ext>
            </a:extLst>
          </p:cNvPr>
          <p:cNvSpPr/>
          <p:nvPr/>
        </p:nvSpPr>
        <p:spPr>
          <a:xfrm>
            <a:off x="8586170" y="3104372"/>
            <a:ext cx="2340967" cy="907815"/>
          </a:xfrm>
          <a:prstGeom prst="rect">
            <a:avLst/>
          </a:prstGeom>
          <a:solidFill>
            <a:schemeClr val="bg1"/>
          </a:solidFill>
          <a:ln w="38100" cap="flat" cmpd="sng">
            <a:solidFill>
              <a:srgbClr val="07B509">
                <a:alpha val="5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100"/>
              <a:buFont typeface="Meiryo"/>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収益化</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└メンバーシップ</a:t>
            </a:r>
            <a:endParaRPr kumimoji="1" lang="en-US" altLang="ja-JP"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rPr>
              <a:t>　　　         └トークルーム広告</a:t>
            </a:r>
          </a:p>
        </p:txBody>
      </p:sp>
      <p:pic>
        <p:nvPicPr>
          <p:cNvPr id="22" name="図 21" descr="アイコン&#10;&#10;自動的に生成された説明">
            <a:extLst>
              <a:ext uri="{FF2B5EF4-FFF2-40B4-BE49-F238E27FC236}">
                <a16:creationId xmlns:a16="http://schemas.microsoft.com/office/drawing/2014/main" id="{DB55DAA5-62D3-0545-7905-3A5F0F79606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896541" y="3400312"/>
            <a:ext cx="311226" cy="311226"/>
          </a:xfrm>
          <a:prstGeom prst="rect">
            <a:avLst/>
          </a:prstGeom>
        </p:spPr>
      </p:pic>
      <p:sp>
        <p:nvSpPr>
          <p:cNvPr id="4" name="円/楕円 3">
            <a:extLst>
              <a:ext uri="{FF2B5EF4-FFF2-40B4-BE49-F238E27FC236}">
                <a16:creationId xmlns:a16="http://schemas.microsoft.com/office/drawing/2014/main" id="{2E6EB3AD-7DA3-A268-4C73-621CD81821EF}"/>
              </a:ext>
            </a:extLst>
          </p:cNvPr>
          <p:cNvSpPr/>
          <p:nvPr/>
        </p:nvSpPr>
        <p:spPr>
          <a:xfrm>
            <a:off x="1201926" y="1912457"/>
            <a:ext cx="648000" cy="648000"/>
          </a:xfrm>
          <a:prstGeom prst="ellipse">
            <a:avLst/>
          </a:prstGeom>
          <a:noFill/>
          <a:ln w="57150">
            <a:solidFill>
              <a:srgbClr val="0000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00003E"/>
                </a:solidFill>
              </a:rPr>
              <a:t>P6</a:t>
            </a:r>
            <a:endParaRPr kumimoji="1" lang="ja-JP" altLang="en-US" sz="2000">
              <a:solidFill>
                <a:srgbClr val="00003E"/>
              </a:solidFill>
            </a:endParaRPr>
          </a:p>
        </p:txBody>
      </p:sp>
      <p:sp>
        <p:nvSpPr>
          <p:cNvPr id="10" name="円/楕円 9">
            <a:extLst>
              <a:ext uri="{FF2B5EF4-FFF2-40B4-BE49-F238E27FC236}">
                <a16:creationId xmlns:a16="http://schemas.microsoft.com/office/drawing/2014/main" id="{C7DA2E9A-C569-47F0-93F7-8624D4113D53}"/>
              </a:ext>
            </a:extLst>
          </p:cNvPr>
          <p:cNvSpPr/>
          <p:nvPr/>
        </p:nvSpPr>
        <p:spPr>
          <a:xfrm>
            <a:off x="3669093" y="1910486"/>
            <a:ext cx="648000" cy="648000"/>
          </a:xfrm>
          <a:prstGeom prst="ellipse">
            <a:avLst/>
          </a:prstGeom>
          <a:noFill/>
          <a:ln w="57150">
            <a:solidFill>
              <a:srgbClr val="0000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00003E"/>
                </a:solidFill>
              </a:rPr>
              <a:t>P7</a:t>
            </a:r>
            <a:endParaRPr kumimoji="1" lang="ja-JP" altLang="en-US" sz="2000">
              <a:solidFill>
                <a:srgbClr val="00003E"/>
              </a:solidFill>
            </a:endParaRPr>
          </a:p>
        </p:txBody>
      </p:sp>
      <p:sp>
        <p:nvSpPr>
          <p:cNvPr id="20" name="円/楕円 19">
            <a:extLst>
              <a:ext uri="{FF2B5EF4-FFF2-40B4-BE49-F238E27FC236}">
                <a16:creationId xmlns:a16="http://schemas.microsoft.com/office/drawing/2014/main" id="{8FB5E0D0-7B53-63A7-C9A1-AB7CBEF762C6}"/>
              </a:ext>
            </a:extLst>
          </p:cNvPr>
          <p:cNvSpPr/>
          <p:nvPr/>
        </p:nvSpPr>
        <p:spPr>
          <a:xfrm>
            <a:off x="8498843" y="1917623"/>
            <a:ext cx="648000" cy="648000"/>
          </a:xfrm>
          <a:prstGeom prst="ellipse">
            <a:avLst/>
          </a:prstGeom>
          <a:noFill/>
          <a:ln w="57150">
            <a:solidFill>
              <a:srgbClr val="0000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00003E"/>
                </a:solidFill>
              </a:rPr>
              <a:t>P8</a:t>
            </a:r>
            <a:endParaRPr kumimoji="1" lang="ja-JP" altLang="en-US" sz="2000">
              <a:solidFill>
                <a:srgbClr val="00003E"/>
              </a:solidFill>
            </a:endParaRPr>
          </a:p>
        </p:txBody>
      </p:sp>
      <p:sp>
        <p:nvSpPr>
          <p:cNvPr id="21" name="円/楕円 20">
            <a:extLst>
              <a:ext uri="{FF2B5EF4-FFF2-40B4-BE49-F238E27FC236}">
                <a16:creationId xmlns:a16="http://schemas.microsoft.com/office/drawing/2014/main" id="{DB3B46A7-25C0-E633-FE27-71175B29E13B}"/>
              </a:ext>
            </a:extLst>
          </p:cNvPr>
          <p:cNvSpPr/>
          <p:nvPr/>
        </p:nvSpPr>
        <p:spPr>
          <a:xfrm>
            <a:off x="6094678" y="3940933"/>
            <a:ext cx="648000" cy="648000"/>
          </a:xfrm>
          <a:prstGeom prst="ellipse">
            <a:avLst/>
          </a:prstGeom>
          <a:noFill/>
          <a:ln w="57150">
            <a:solidFill>
              <a:srgbClr val="0000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00003E"/>
                </a:solidFill>
              </a:rPr>
              <a:t>P8</a:t>
            </a:r>
            <a:endParaRPr kumimoji="1" lang="ja-JP" altLang="en-US" sz="2000">
              <a:solidFill>
                <a:srgbClr val="00003E"/>
              </a:solidFill>
            </a:endParaRPr>
          </a:p>
        </p:txBody>
      </p:sp>
      <p:sp>
        <p:nvSpPr>
          <p:cNvPr id="23" name="円/楕円 22">
            <a:extLst>
              <a:ext uri="{FF2B5EF4-FFF2-40B4-BE49-F238E27FC236}">
                <a16:creationId xmlns:a16="http://schemas.microsoft.com/office/drawing/2014/main" id="{4FAE6609-7AEA-56B1-64A7-793E023298A1}"/>
              </a:ext>
            </a:extLst>
          </p:cNvPr>
          <p:cNvSpPr/>
          <p:nvPr/>
        </p:nvSpPr>
        <p:spPr>
          <a:xfrm>
            <a:off x="6079306" y="1920410"/>
            <a:ext cx="648000" cy="648000"/>
          </a:xfrm>
          <a:prstGeom prst="ellipse">
            <a:avLst/>
          </a:prstGeom>
          <a:noFill/>
          <a:ln w="57150">
            <a:solidFill>
              <a:srgbClr val="0000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00003E"/>
                </a:solidFill>
              </a:rPr>
              <a:t>P9</a:t>
            </a:r>
            <a:endParaRPr kumimoji="1" lang="ja-JP" altLang="en-US" sz="2000">
              <a:solidFill>
                <a:srgbClr val="00003E"/>
              </a:solidFill>
            </a:endParaRPr>
          </a:p>
        </p:txBody>
      </p:sp>
      <p:sp>
        <p:nvSpPr>
          <p:cNvPr id="25" name="円/楕円 24">
            <a:extLst>
              <a:ext uri="{FF2B5EF4-FFF2-40B4-BE49-F238E27FC236}">
                <a16:creationId xmlns:a16="http://schemas.microsoft.com/office/drawing/2014/main" id="{B6E02238-E472-2372-5889-05FC709C613B}"/>
              </a:ext>
            </a:extLst>
          </p:cNvPr>
          <p:cNvSpPr/>
          <p:nvPr/>
        </p:nvSpPr>
        <p:spPr>
          <a:xfrm>
            <a:off x="3669093" y="5007892"/>
            <a:ext cx="648000" cy="648000"/>
          </a:xfrm>
          <a:prstGeom prst="ellipse">
            <a:avLst/>
          </a:prstGeom>
          <a:noFill/>
          <a:ln w="57150">
            <a:solidFill>
              <a:srgbClr val="0000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00003E"/>
                </a:solidFill>
              </a:rPr>
              <a:t>P9</a:t>
            </a:r>
            <a:endParaRPr kumimoji="1" lang="ja-JP" altLang="en-US" sz="2000">
              <a:solidFill>
                <a:srgbClr val="00003E"/>
              </a:solidFill>
            </a:endParaRPr>
          </a:p>
        </p:txBody>
      </p:sp>
    </p:spTree>
    <p:extLst>
      <p:ext uri="{BB962C8B-B14F-4D97-AF65-F5344CB8AC3E}">
        <p14:creationId xmlns:p14="http://schemas.microsoft.com/office/powerpoint/2010/main" val="255819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587376" y="583184"/>
            <a:ext cx="11014607" cy="908158"/>
          </a:xfrm>
        </p:spPr>
        <p:txBody>
          <a:bodyPr/>
          <a:lstStyle/>
          <a:p>
            <a:r>
              <a:rPr lang="ja-JP" altLang="en-US"/>
              <a:t>主な機能：</a:t>
            </a:r>
            <a:r>
              <a:rPr lang="en-US" altLang="ja-JP" dirty="0"/>
              <a:t>①</a:t>
            </a:r>
            <a:r>
              <a:rPr lang="ja-JP" altLang="en-US"/>
              <a:t>メッセージ</a:t>
            </a:r>
            <a:r>
              <a:rPr lang="ja-JP" altLang="en-US" dirty="0"/>
              <a:t>配信</a:t>
            </a:r>
            <a:br>
              <a:rPr lang="ja-JP" altLang="en-US" dirty="0"/>
            </a:br>
            <a:endParaRPr kumimoji="1" lang="ja-JP" altLang="en-US" dirty="0"/>
          </a:p>
        </p:txBody>
      </p:sp>
      <p:sp>
        <p:nvSpPr>
          <p:cNvPr id="2" name="テキスト プレースホルダー 1"/>
          <p:cNvSpPr>
            <a:spLocks noGrp="1"/>
          </p:cNvSpPr>
          <p:nvPr>
            <p:ph type="body" sz="quarter" idx="10"/>
          </p:nvPr>
        </p:nvSpPr>
        <p:spPr/>
        <p:txBody>
          <a:bodyPr/>
          <a:lstStyle/>
          <a:p>
            <a:r>
              <a:rPr lang="en-US" altLang="ja-JP" dirty="0"/>
              <a:t>LINE</a:t>
            </a:r>
            <a:r>
              <a:rPr lang="ja-JP" altLang="en-US" dirty="0"/>
              <a:t>公式アカウントで友だちになっているユーザーの</a:t>
            </a:r>
            <a:r>
              <a:rPr lang="en-US" altLang="ja-JP" dirty="0"/>
              <a:t>LINE</a:t>
            </a:r>
            <a:r>
              <a:rPr lang="ja-JP" altLang="en-US" dirty="0"/>
              <a:t>アカウントに直接メッセージを送ることができます。</a:t>
            </a:r>
          </a:p>
          <a:p>
            <a:r>
              <a:rPr lang="ja-JP" altLang="en-US" dirty="0"/>
              <a:t>テキストのほかに画像や音声、動画やスタンプを使用して、</a:t>
            </a:r>
            <a:r>
              <a:rPr lang="en-US" altLang="ja-JP" dirty="0"/>
              <a:t>1</a:t>
            </a:r>
            <a:r>
              <a:rPr lang="ja-JP" altLang="en-US" dirty="0"/>
              <a:t>回のメッセージ配信で同時に最大</a:t>
            </a:r>
            <a:r>
              <a:rPr lang="en-US" altLang="ja-JP" dirty="0"/>
              <a:t>3</a:t>
            </a:r>
            <a:r>
              <a:rPr lang="ja-JP" altLang="en-US" dirty="0"/>
              <a:t>吹き出しまでのメッセージを送ることが可能です。メッセージを送る年齢層・性別・地域などを指定した配信も可です。</a:t>
            </a:r>
          </a:p>
          <a:p>
            <a:endParaRPr kumimoji="1" lang="ja-JP" altLang="en-US" dirty="0"/>
          </a:p>
        </p:txBody>
      </p:sp>
      <p:sp>
        <p:nvSpPr>
          <p:cNvPr id="62" name="正方形/長方形 61">
            <a:extLst>
              <a:ext uri="{FF2B5EF4-FFF2-40B4-BE49-F238E27FC236}">
                <a16:creationId xmlns:a16="http://schemas.microsoft.com/office/drawing/2014/main" id="{139C52A9-24B9-EE48-9871-55227EA9B40A}"/>
              </a:ext>
            </a:extLst>
          </p:cNvPr>
          <p:cNvSpPr/>
          <p:nvPr/>
        </p:nvSpPr>
        <p:spPr>
          <a:xfrm>
            <a:off x="6132576" y="6223151"/>
            <a:ext cx="5501969" cy="407804"/>
          </a:xfrm>
          <a:prstGeom prst="rect">
            <a:avLst/>
          </a:prstGeom>
        </p:spPr>
        <p:txBody>
          <a:bodyPr wrap="square">
            <a:spAutoFit/>
          </a:bodyPr>
          <a:lstStyle/>
          <a:p>
            <a:pPr marL="0" marR="0" lvl="0" indent="0" algn="r" defTabSz="914400" rtl="0" eaLnBrk="1" fontAlgn="auto" latinLnBrk="0" hangingPunct="1">
              <a:lnSpc>
                <a:spcPct val="100000"/>
              </a:lnSpc>
              <a:spcBef>
                <a:spcPts val="300"/>
              </a:spcBef>
              <a:spcAft>
                <a:spcPts val="0"/>
              </a:spcAft>
              <a:buClr>
                <a:srgbClr val="00B900"/>
              </a:buClr>
              <a:buSzTx/>
              <a:buFontTx/>
              <a:buNone/>
              <a:tabLst/>
              <a:defRPr/>
            </a:pPr>
            <a:r>
              <a:rPr kumimoji="1" lang="en-US" altLang="ja-JP"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メイリオ" panose="020B0604030504040204" pitchFamily="34" charset="-128"/>
              </a:rPr>
              <a:t>※</a:t>
            </a:r>
            <a:r>
              <a:rPr kumimoji="1" lang="ja-JP" altLang="en-US"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メイリオ" panose="020B0604030504040204" pitchFamily="34" charset="-128"/>
              </a:rPr>
              <a:t>上記詳細機能活用時にも、通常のメッセージと同配信単価でのご提供です。</a:t>
            </a:r>
            <a:endParaRPr kumimoji="1" lang="en-US" altLang="ja-JP"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メイリオ" panose="020B0604030504040204" pitchFamily="34" charset="-128"/>
            </a:endParaRPr>
          </a:p>
          <a:p>
            <a:pPr marL="0" marR="0" lvl="0" indent="0" algn="r" defTabSz="914400" rtl="0" eaLnBrk="1" fontAlgn="auto" latinLnBrk="0" hangingPunct="1">
              <a:lnSpc>
                <a:spcPct val="100000"/>
              </a:lnSpc>
              <a:spcBef>
                <a:spcPts val="300"/>
              </a:spcBef>
              <a:spcAft>
                <a:spcPts val="0"/>
              </a:spcAft>
              <a:buClr>
                <a:srgbClr val="00B900"/>
              </a:buClr>
              <a:buSzTx/>
              <a:buFontTx/>
              <a:buNone/>
              <a:tabLst/>
              <a:defRPr/>
            </a:pPr>
            <a:r>
              <a:rPr kumimoji="1" lang="en-US" altLang="ja-JP"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メイリオ" panose="020B0604030504040204" pitchFamily="34" charset="-128"/>
              </a:rPr>
              <a:t>※</a:t>
            </a:r>
            <a:r>
              <a:rPr kumimoji="1" lang="ja-JP" altLang="en-US"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メイリオ" panose="020B0604030504040204" pitchFamily="34" charset="-128"/>
              </a:rPr>
              <a:t>ターゲットリーチ数や利用プランにより一部機能が利用できない場合があります。</a:t>
            </a:r>
            <a:endParaRPr kumimoji="1" lang="en-US" altLang="ja-JP" sz="900" b="0" i="0" u="none" strike="noStrike" kern="1200" cap="none" spc="0" normalizeH="0" baseline="0" noProof="0" dirty="0">
              <a:ln>
                <a:noFill/>
              </a:ln>
              <a:solidFill>
                <a:schemeClr val="accent4"/>
              </a:solidFill>
              <a:effectLst/>
              <a:uLnTx/>
              <a:uFillTx/>
              <a:latin typeface="Meiryo" panose="020B0604030504040204" pitchFamily="34" charset="-128"/>
              <a:ea typeface="Meiryo" panose="020B0604030504040204" pitchFamily="34" charset="-128"/>
              <a:cs typeface="メイリオ" panose="020B0604030504040204" pitchFamily="34" charset="-128"/>
            </a:endParaRPr>
          </a:p>
        </p:txBody>
      </p:sp>
      <p:pic>
        <p:nvPicPr>
          <p:cNvPr id="51" name="図 50" descr="グラフィカル ユーザー インターフェイス, アプリケーション&#10;&#10;自動的に生成された説明">
            <a:extLst>
              <a:ext uri="{FF2B5EF4-FFF2-40B4-BE49-F238E27FC236}">
                <a16:creationId xmlns:a16="http://schemas.microsoft.com/office/drawing/2014/main" id="{55574921-970B-BA3D-3E3C-2213571826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1955" y="2195417"/>
            <a:ext cx="5226969" cy="3875236"/>
          </a:xfrm>
          <a:prstGeom prst="rect">
            <a:avLst/>
          </a:prstGeom>
        </p:spPr>
      </p:pic>
      <p:sp>
        <p:nvSpPr>
          <p:cNvPr id="52" name="テキスト ボックス 51">
            <a:extLst>
              <a:ext uri="{FF2B5EF4-FFF2-40B4-BE49-F238E27FC236}">
                <a16:creationId xmlns:a16="http://schemas.microsoft.com/office/drawing/2014/main" id="{75BBBB8C-A1A4-EF4B-1EFA-A45EC53BB5B8}"/>
              </a:ext>
            </a:extLst>
          </p:cNvPr>
          <p:cNvSpPr txBox="1"/>
          <p:nvPr/>
        </p:nvSpPr>
        <p:spPr>
          <a:xfrm>
            <a:off x="7001551" y="2242801"/>
            <a:ext cx="2579297" cy="430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t">
            <a:noAutofit/>
          </a:bodyPr>
          <a:lstStyle>
            <a:defPPr>
              <a:defRPr lang="ko-KR"/>
            </a:defPPr>
            <a:lvl1pPr>
              <a:lnSpc>
                <a:spcPct val="150000"/>
              </a:lnSpc>
              <a:spcBef>
                <a:spcPct val="0"/>
              </a:spcBef>
              <a:buClr>
                <a:srgbClr val="0AC200"/>
              </a:buClr>
              <a:buNone/>
              <a:defRPr kumimoji="1" sz="1600" b="1" i="0">
                <a:solidFill>
                  <a:schemeClr val="tx1">
                    <a:lumMod val="75000"/>
                    <a:lumOff val="25000"/>
                  </a:schemeClr>
                </a:solidFill>
                <a:latin typeface="Meiryo" panose="020B0604030504040204" pitchFamily="34" charset="-128"/>
                <a:ea typeface="Meiryo" panose="020B0604030504040204" pitchFamily="34" charset="-128"/>
                <a:cs typeface="Arial" panose="020B0604020202020204" pitchFamily="34" charset="0"/>
              </a:defRPr>
            </a:lvl1pPr>
          </a:lstStyle>
          <a:p>
            <a:pPr marL="0" marR="0" lvl="0" indent="0" algn="l" defTabSz="914400" rtl="0" eaLnBrk="1" fontAlgn="auto" latinLnBrk="0" hangingPunct="1">
              <a:lnSpc>
                <a:spcPct val="150000"/>
              </a:lnSpc>
              <a:spcBef>
                <a:spcPct val="0"/>
              </a:spcBef>
              <a:spcAft>
                <a:spcPts val="0"/>
              </a:spcAft>
              <a:buClr>
                <a:srgbClr val="0AC200"/>
              </a:buClr>
              <a:buSzTx/>
              <a:buFontTx/>
              <a:buNone/>
              <a:tabLst/>
              <a:defRPr/>
            </a:pPr>
            <a:r>
              <a:rPr kumimoji="1" lang="ja-JP" altLang="en-US" sz="1400" b="1" i="0" u="none" strike="noStrike" kern="1200" cap="none" spc="0" normalizeH="0" baseline="0" noProof="0" dirty="0">
                <a:ln>
                  <a:noFill/>
                </a:ln>
                <a:solidFill>
                  <a:srgbClr val="404040"/>
                </a:solidFill>
                <a:effectLst/>
                <a:uLnTx/>
                <a:uFillTx/>
                <a:latin typeface="Meiryo" panose="020B0604030504040204" pitchFamily="34" charset="-128"/>
                <a:ea typeface="Meiryo" panose="020B0604030504040204" pitchFamily="34" charset="-128"/>
                <a:cs typeface="Arial" panose="020B0604020202020204" pitchFamily="34" charset="0"/>
              </a:rPr>
              <a:t>メッセージ</a:t>
            </a:r>
            <a:r>
              <a:rPr kumimoji="1" lang="ja-JP" altLang="en-US" sz="1400" b="1" i="0" u="none" strike="noStrike" kern="1200" cap="none" spc="0" normalizeH="0" baseline="0" noProof="0">
                <a:ln>
                  <a:noFill/>
                </a:ln>
                <a:solidFill>
                  <a:srgbClr val="404040"/>
                </a:solidFill>
                <a:effectLst/>
                <a:uLnTx/>
                <a:uFillTx/>
                <a:latin typeface="Meiryo" panose="020B0604030504040204" pitchFamily="34" charset="-128"/>
                <a:ea typeface="Meiryo" panose="020B0604030504040204" pitchFamily="34" charset="-128"/>
                <a:cs typeface="Arial" panose="020B0604020202020204" pitchFamily="34" charset="0"/>
              </a:rPr>
              <a:t>配信の詳細機能</a:t>
            </a:r>
            <a:endParaRPr kumimoji="1" lang="ja-JP" altLang="en-US" sz="1400" b="1" i="0" u="none" strike="noStrike" kern="1200" cap="none" spc="0" normalizeH="0" baseline="0" noProof="0" dirty="0">
              <a:ln>
                <a:noFill/>
              </a:ln>
              <a:solidFill>
                <a:srgbClr val="404040"/>
              </a:solidFill>
              <a:effectLst/>
              <a:uLnTx/>
              <a:uFillTx/>
              <a:latin typeface="Meiryo" panose="020B0604030504040204" pitchFamily="34" charset="-128"/>
              <a:ea typeface="Meiryo" panose="020B0604030504040204" pitchFamily="34" charset="-128"/>
              <a:cs typeface="Arial" panose="020B0604020202020204" pitchFamily="34" charset="0"/>
            </a:endParaRPr>
          </a:p>
        </p:txBody>
      </p:sp>
      <p:sp>
        <p:nvSpPr>
          <p:cNvPr id="53" name="Google Shape;496;g8166c02554_2_0">
            <a:extLst>
              <a:ext uri="{FF2B5EF4-FFF2-40B4-BE49-F238E27FC236}">
                <a16:creationId xmlns:a16="http://schemas.microsoft.com/office/drawing/2014/main" id="{DAF52174-DF67-0DE1-8062-AE1068F3D57F}"/>
              </a:ext>
            </a:extLst>
          </p:cNvPr>
          <p:cNvSpPr/>
          <p:nvPr/>
        </p:nvSpPr>
        <p:spPr>
          <a:xfrm>
            <a:off x="7152338" y="3292496"/>
            <a:ext cx="2161434" cy="59384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Meiryo"/>
                <a:ea typeface="Meiryo"/>
                <a:cs typeface="Meiryo"/>
                <a:sym typeface="Meiryo"/>
              </a:rPr>
              <a:t>属性データを推計し、特定の属性へのセグメント配信ができます。また、オーディエンスを作成して配信済メッセージを「開封」「クリック」したユーザーに対してリターゲティング配信も可能です。</a:t>
            </a:r>
            <a:endParaRPr kumimoji="1" lang="ja-JP" altLang="en-US" sz="10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p:txBody>
      </p:sp>
      <p:sp>
        <p:nvSpPr>
          <p:cNvPr id="56" name="Google Shape;490;g8166c02554_2_0">
            <a:extLst>
              <a:ext uri="{FF2B5EF4-FFF2-40B4-BE49-F238E27FC236}">
                <a16:creationId xmlns:a16="http://schemas.microsoft.com/office/drawing/2014/main" id="{6573822B-930F-B942-2ECC-F323BBB82D27}"/>
              </a:ext>
            </a:extLst>
          </p:cNvPr>
          <p:cNvSpPr txBox="1"/>
          <p:nvPr/>
        </p:nvSpPr>
        <p:spPr>
          <a:xfrm>
            <a:off x="7856756" y="2902926"/>
            <a:ext cx="1367050" cy="369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06C755"/>
                </a:solidFill>
                <a:effectLst/>
                <a:uLnTx/>
                <a:uFillTx/>
                <a:latin typeface="Meiryo"/>
                <a:ea typeface="Meiryo"/>
                <a:cs typeface="Meiryo"/>
                <a:sym typeface="Meiryo"/>
              </a:rPr>
              <a:t>配信先の絞り込み</a:t>
            </a:r>
            <a:endParaRPr kumimoji="1" lang="ja-JP" altLang="en-US" sz="1100" b="1" i="0" u="none" strike="noStrike" kern="1200" cap="none" spc="0" normalizeH="0" baseline="0" noProof="0" dirty="0">
              <a:ln>
                <a:noFill/>
              </a:ln>
              <a:solidFill>
                <a:srgbClr val="06C755"/>
              </a:solidFill>
              <a:effectLst/>
              <a:uLnTx/>
              <a:uFillTx/>
              <a:latin typeface="Meiryo"/>
              <a:ea typeface="Meiryo"/>
              <a:cs typeface="Meiryo"/>
              <a:sym typeface="Meiryo"/>
            </a:endParaRPr>
          </a:p>
        </p:txBody>
      </p:sp>
      <p:sp>
        <p:nvSpPr>
          <p:cNvPr id="60" name="Google Shape;491;g8166c02554_2_0">
            <a:extLst>
              <a:ext uri="{FF2B5EF4-FFF2-40B4-BE49-F238E27FC236}">
                <a16:creationId xmlns:a16="http://schemas.microsoft.com/office/drawing/2014/main" id="{533950A3-53B3-05F1-5277-3E83027770DF}"/>
              </a:ext>
            </a:extLst>
          </p:cNvPr>
          <p:cNvSpPr txBox="1"/>
          <p:nvPr/>
        </p:nvSpPr>
        <p:spPr>
          <a:xfrm>
            <a:off x="7628285" y="4713255"/>
            <a:ext cx="1746771" cy="369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06C755"/>
                </a:solidFill>
                <a:effectLst/>
                <a:uLnTx/>
                <a:uFillTx/>
                <a:latin typeface="Meiryo"/>
                <a:ea typeface="Meiryo"/>
                <a:cs typeface="Meiryo"/>
                <a:sym typeface="Meiryo"/>
              </a:rPr>
              <a:t>配信メッセージ数の指定</a:t>
            </a:r>
            <a:endParaRPr kumimoji="1" lang="ja-JP" altLang="en-US" sz="1100" b="1" i="0" u="none" strike="noStrike" kern="1200" cap="none" spc="0" normalizeH="0" baseline="0" noProof="0" dirty="0">
              <a:ln>
                <a:noFill/>
              </a:ln>
              <a:solidFill>
                <a:srgbClr val="06C755"/>
              </a:solidFill>
              <a:effectLst/>
              <a:uLnTx/>
              <a:uFillTx/>
              <a:latin typeface="Meiryo"/>
              <a:ea typeface="Meiryo"/>
              <a:cs typeface="Meiryo"/>
              <a:sym typeface="Meiryo"/>
            </a:endParaRPr>
          </a:p>
        </p:txBody>
      </p:sp>
      <p:sp>
        <p:nvSpPr>
          <p:cNvPr id="61" name="Google Shape;496;g8166c02554_2_0">
            <a:extLst>
              <a:ext uri="{FF2B5EF4-FFF2-40B4-BE49-F238E27FC236}">
                <a16:creationId xmlns:a16="http://schemas.microsoft.com/office/drawing/2014/main" id="{29B3B66D-414E-3282-EF78-F43F213E2BFA}"/>
              </a:ext>
            </a:extLst>
          </p:cNvPr>
          <p:cNvSpPr/>
          <p:nvPr/>
        </p:nvSpPr>
        <p:spPr>
          <a:xfrm>
            <a:off x="7152338" y="5087067"/>
            <a:ext cx="2161434" cy="59384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Meiryo"/>
                <a:ea typeface="Meiryo"/>
                <a:cs typeface="Meiryo"/>
                <a:sym typeface="Meiryo"/>
              </a:rPr>
              <a:t>任意の配信メッセージ通数を指定して配信を行います。予算の範囲内におさまるよう、メッセージ通数を指定してメッセージ配信を行うといった運用が可能です。</a:t>
            </a:r>
            <a:endParaRPr kumimoji="1" lang="ja-JP" altLang="en-US" sz="1000" b="0" i="0" u="none" strike="noStrike" kern="1200" cap="none" spc="0" normalizeH="0" baseline="0" noProof="0" dirty="0">
              <a:ln>
                <a:noFill/>
              </a:ln>
              <a:solidFill>
                <a:prstClr val="black">
                  <a:lumMod val="75000"/>
                  <a:lumOff val="25000"/>
                </a:prstClr>
              </a:solidFill>
              <a:effectLst/>
              <a:uLnTx/>
              <a:uFillTx/>
              <a:latin typeface="Meiryo"/>
              <a:ea typeface="Meiryo"/>
              <a:cs typeface="Meiryo"/>
              <a:sym typeface="Meiryo"/>
            </a:endParaRPr>
          </a:p>
        </p:txBody>
      </p:sp>
      <p:sp>
        <p:nvSpPr>
          <p:cNvPr id="63" name="Google Shape;491;g8166c02554_2_0">
            <a:extLst>
              <a:ext uri="{FF2B5EF4-FFF2-40B4-BE49-F238E27FC236}">
                <a16:creationId xmlns:a16="http://schemas.microsoft.com/office/drawing/2014/main" id="{61AEA128-2B84-CD3D-997A-954950EC5E82}"/>
              </a:ext>
            </a:extLst>
          </p:cNvPr>
          <p:cNvSpPr txBox="1"/>
          <p:nvPr/>
        </p:nvSpPr>
        <p:spPr>
          <a:xfrm>
            <a:off x="10276823" y="2865020"/>
            <a:ext cx="1479641" cy="369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6C755"/>
                </a:solidFill>
                <a:effectLst/>
                <a:uLnTx/>
                <a:uFillTx/>
                <a:latin typeface="Meiryo"/>
                <a:ea typeface="Meiryo"/>
                <a:cs typeface="Meiryo"/>
                <a:sym typeface="Meiryo"/>
              </a:rPr>
              <a:t>A/B</a:t>
            </a:r>
            <a:r>
              <a:rPr kumimoji="1" lang="ja-JP" altLang="en-US" sz="1100" b="1" i="0" u="none" strike="noStrike" kern="1200" cap="none" spc="0" normalizeH="0" baseline="0" noProof="0">
                <a:ln>
                  <a:noFill/>
                </a:ln>
                <a:solidFill>
                  <a:srgbClr val="06C755"/>
                </a:solidFill>
                <a:effectLst/>
                <a:uLnTx/>
                <a:uFillTx/>
                <a:latin typeface="Meiryo"/>
                <a:ea typeface="Meiryo"/>
                <a:cs typeface="Meiryo"/>
                <a:sym typeface="Meiryo"/>
              </a:rPr>
              <a:t>テストを作成</a:t>
            </a:r>
            <a:endParaRPr kumimoji="1" lang="ja-JP" altLang="en-US" sz="1100" b="1" i="0" u="none" strike="noStrike" kern="1200" cap="none" spc="0" normalizeH="0" baseline="0" noProof="0" dirty="0">
              <a:ln>
                <a:noFill/>
              </a:ln>
              <a:solidFill>
                <a:srgbClr val="06C755"/>
              </a:solidFill>
              <a:effectLst/>
              <a:uLnTx/>
              <a:uFillTx/>
              <a:latin typeface="Meiryo"/>
              <a:ea typeface="Meiryo"/>
              <a:cs typeface="Meiryo"/>
              <a:sym typeface="Meiryo"/>
            </a:endParaRPr>
          </a:p>
        </p:txBody>
      </p:sp>
      <p:sp>
        <p:nvSpPr>
          <p:cNvPr id="66" name="Google Shape;496;g8166c02554_2_0">
            <a:extLst>
              <a:ext uri="{FF2B5EF4-FFF2-40B4-BE49-F238E27FC236}">
                <a16:creationId xmlns:a16="http://schemas.microsoft.com/office/drawing/2014/main" id="{5ABF4DB5-97C4-B3EA-6E94-3F510A376E00}"/>
              </a:ext>
            </a:extLst>
          </p:cNvPr>
          <p:cNvSpPr/>
          <p:nvPr/>
        </p:nvSpPr>
        <p:spPr>
          <a:xfrm>
            <a:off x="9580848" y="3335720"/>
            <a:ext cx="2092582" cy="59384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charset="0"/>
              </a:rPr>
              <a:t>作成した複数のメッセージのバリエーションを指定した割合のユーザーに配信し、メッセージの効果検証を行います。</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charset="0"/>
            </a:endParaRPr>
          </a:p>
        </p:txBody>
      </p:sp>
      <p:sp>
        <p:nvSpPr>
          <p:cNvPr id="67" name="Google Shape;491;g8166c02554_2_0">
            <a:extLst>
              <a:ext uri="{FF2B5EF4-FFF2-40B4-BE49-F238E27FC236}">
                <a16:creationId xmlns:a16="http://schemas.microsoft.com/office/drawing/2014/main" id="{FF15E711-96ED-4D15-2AB6-0206FEE6DC4F}"/>
              </a:ext>
            </a:extLst>
          </p:cNvPr>
          <p:cNvSpPr txBox="1"/>
          <p:nvPr/>
        </p:nvSpPr>
        <p:spPr>
          <a:xfrm>
            <a:off x="10178193" y="4702565"/>
            <a:ext cx="1101951" cy="369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06C755"/>
                </a:solidFill>
                <a:effectLst/>
                <a:uLnTx/>
                <a:uFillTx/>
                <a:latin typeface="Meiryo"/>
                <a:ea typeface="Meiryo"/>
                <a:cs typeface="Meiryo"/>
                <a:sym typeface="Meiryo"/>
              </a:rPr>
              <a:t>キャンペーン</a:t>
            </a:r>
            <a:endParaRPr kumimoji="1" lang="ja-JP" altLang="en-US" sz="1100" b="1" i="0" u="none" strike="noStrike" kern="1200" cap="none" spc="0" normalizeH="0" baseline="0" noProof="0" dirty="0">
              <a:ln>
                <a:noFill/>
              </a:ln>
              <a:solidFill>
                <a:srgbClr val="06C755"/>
              </a:solidFill>
              <a:effectLst/>
              <a:uLnTx/>
              <a:uFillTx/>
              <a:latin typeface="Meiryo"/>
              <a:ea typeface="Meiryo"/>
              <a:cs typeface="Meiryo"/>
              <a:sym typeface="Meiryo"/>
            </a:endParaRPr>
          </a:p>
        </p:txBody>
      </p:sp>
      <p:sp>
        <p:nvSpPr>
          <p:cNvPr id="68" name="Google Shape;496;g8166c02554_2_0">
            <a:extLst>
              <a:ext uri="{FF2B5EF4-FFF2-40B4-BE49-F238E27FC236}">
                <a16:creationId xmlns:a16="http://schemas.microsoft.com/office/drawing/2014/main" id="{19B6323A-C826-E9B6-B065-42D4DA8658AB}"/>
              </a:ext>
            </a:extLst>
          </p:cNvPr>
          <p:cNvSpPr/>
          <p:nvPr/>
        </p:nvSpPr>
        <p:spPr>
          <a:xfrm>
            <a:off x="9617958" y="5194181"/>
            <a:ext cx="2092583" cy="59384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charset="0"/>
              </a:rPr>
              <a:t>任意のキャンペーンを作成して、複薄のメッセージに設定するとキャンペーン単位で集計を行うことができます。</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Arial" charset="0"/>
            </a:endParaRPr>
          </a:p>
        </p:txBody>
      </p:sp>
      <p:sp>
        <p:nvSpPr>
          <p:cNvPr id="69" name="円/楕円 4">
            <a:extLst>
              <a:ext uri="{FF2B5EF4-FFF2-40B4-BE49-F238E27FC236}">
                <a16:creationId xmlns:a16="http://schemas.microsoft.com/office/drawing/2014/main" id="{04765CD0-FDD9-D444-DFDB-8BC0C1C25860}"/>
              </a:ext>
            </a:extLst>
          </p:cNvPr>
          <p:cNvSpPr/>
          <p:nvPr/>
        </p:nvSpPr>
        <p:spPr>
          <a:xfrm>
            <a:off x="7168646" y="2815948"/>
            <a:ext cx="357172" cy="35717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70" name="Google Shape;468;p57">
            <a:extLst>
              <a:ext uri="{FF2B5EF4-FFF2-40B4-BE49-F238E27FC236}">
                <a16:creationId xmlns:a16="http://schemas.microsoft.com/office/drawing/2014/main" id="{5153DB2E-B207-23B2-196F-7C5CDC214B54}"/>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211489" y="2845701"/>
            <a:ext cx="287051" cy="287051"/>
          </a:xfrm>
          <a:prstGeom prst="rect">
            <a:avLst/>
          </a:prstGeom>
          <a:noFill/>
          <a:ln>
            <a:noFill/>
          </a:ln>
        </p:spPr>
      </p:pic>
      <p:pic>
        <p:nvPicPr>
          <p:cNvPr id="71" name="Google Shape;466;p57">
            <a:extLst>
              <a:ext uri="{FF2B5EF4-FFF2-40B4-BE49-F238E27FC236}">
                <a16:creationId xmlns:a16="http://schemas.microsoft.com/office/drawing/2014/main" id="{9E136EE8-6497-DEF0-E533-A12FBCD2D529}"/>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550738" y="2822777"/>
            <a:ext cx="306018" cy="306018"/>
          </a:xfrm>
          <a:prstGeom prst="rect">
            <a:avLst/>
          </a:prstGeom>
          <a:noFill/>
          <a:ln>
            <a:noFill/>
          </a:ln>
        </p:spPr>
      </p:pic>
      <p:pic>
        <p:nvPicPr>
          <p:cNvPr id="72" name="Google Shape;521;p34">
            <a:extLst>
              <a:ext uri="{FF2B5EF4-FFF2-40B4-BE49-F238E27FC236}">
                <a16:creationId xmlns:a16="http://schemas.microsoft.com/office/drawing/2014/main" id="{681F7861-3BBC-4737-8A4C-E3CFF5F2A847}"/>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258227" y="4734748"/>
            <a:ext cx="307234" cy="204376"/>
          </a:xfrm>
          <a:prstGeom prst="rect">
            <a:avLst/>
          </a:prstGeom>
          <a:noFill/>
          <a:ln>
            <a:noFill/>
          </a:ln>
        </p:spPr>
      </p:pic>
      <p:pic>
        <p:nvPicPr>
          <p:cNvPr id="73" name="Google Shape;467;p32">
            <a:extLst>
              <a:ext uri="{FF2B5EF4-FFF2-40B4-BE49-F238E27FC236}">
                <a16:creationId xmlns:a16="http://schemas.microsoft.com/office/drawing/2014/main" id="{EA19E0FB-C7A9-087A-3BE5-DA047EB00DE4}"/>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462486" y="2849468"/>
            <a:ext cx="263200" cy="244923"/>
          </a:xfrm>
          <a:prstGeom prst="rect">
            <a:avLst/>
          </a:prstGeom>
          <a:noFill/>
          <a:ln>
            <a:noFill/>
          </a:ln>
        </p:spPr>
      </p:pic>
      <p:pic>
        <p:nvPicPr>
          <p:cNvPr id="74" name="Google Shape;467;p32">
            <a:extLst>
              <a:ext uri="{FF2B5EF4-FFF2-40B4-BE49-F238E27FC236}">
                <a16:creationId xmlns:a16="http://schemas.microsoft.com/office/drawing/2014/main" id="{33302CF0-94C4-D44F-2292-184BEE664A59}"/>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866727" y="2837219"/>
            <a:ext cx="263105" cy="244834"/>
          </a:xfrm>
          <a:prstGeom prst="rect">
            <a:avLst/>
          </a:prstGeom>
          <a:noFill/>
          <a:ln>
            <a:noFill/>
          </a:ln>
        </p:spPr>
      </p:pic>
      <p:sp>
        <p:nvSpPr>
          <p:cNvPr id="75" name="円/楕円 4">
            <a:extLst>
              <a:ext uri="{FF2B5EF4-FFF2-40B4-BE49-F238E27FC236}">
                <a16:creationId xmlns:a16="http://schemas.microsoft.com/office/drawing/2014/main" id="{276830CA-3DC4-87AD-0E15-0A3C35C6B4F0}"/>
              </a:ext>
            </a:extLst>
          </p:cNvPr>
          <p:cNvSpPr/>
          <p:nvPr/>
        </p:nvSpPr>
        <p:spPr>
          <a:xfrm>
            <a:off x="9815433" y="2789917"/>
            <a:ext cx="362760" cy="362760"/>
          </a:xfrm>
          <a:prstGeom prst="ellipse">
            <a:avLst/>
          </a:prstGeom>
          <a:noFill/>
          <a:ln w="38100">
            <a:solidFill>
              <a:srgbClr val="06C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76" name="Google Shape;445;p32">
            <a:extLst>
              <a:ext uri="{FF2B5EF4-FFF2-40B4-BE49-F238E27FC236}">
                <a16:creationId xmlns:a16="http://schemas.microsoft.com/office/drawing/2014/main" id="{4BA36918-489A-9130-8928-AB50F8CEE233}"/>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011683" y="2739189"/>
            <a:ext cx="236297" cy="278532"/>
          </a:xfrm>
          <a:prstGeom prst="rect">
            <a:avLst/>
          </a:prstGeom>
          <a:noFill/>
          <a:ln>
            <a:noFill/>
          </a:ln>
        </p:spPr>
      </p:pic>
      <p:pic>
        <p:nvPicPr>
          <p:cNvPr id="77" name="Google Shape;143;p9">
            <a:extLst>
              <a:ext uri="{FF2B5EF4-FFF2-40B4-BE49-F238E27FC236}">
                <a16:creationId xmlns:a16="http://schemas.microsoft.com/office/drawing/2014/main" id="{F5032601-F2C9-2C16-CD11-1EFA01A2C0A1}"/>
              </a:ext>
            </a:extLst>
          </p:cNvPr>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9809563" y="4681026"/>
            <a:ext cx="281095" cy="281087"/>
          </a:xfrm>
          <a:prstGeom prst="rect">
            <a:avLst/>
          </a:prstGeom>
          <a:noFill/>
          <a:ln>
            <a:noFill/>
          </a:ln>
        </p:spPr>
      </p:pic>
      <p:sp>
        <p:nvSpPr>
          <p:cNvPr id="4" name="右大かっこ 3">
            <a:extLst>
              <a:ext uri="{FF2B5EF4-FFF2-40B4-BE49-F238E27FC236}">
                <a16:creationId xmlns:a16="http://schemas.microsoft.com/office/drawing/2014/main" id="{6A33E21F-4A7B-D190-B4F1-FEBA5451C27B}"/>
              </a:ext>
            </a:extLst>
          </p:cNvPr>
          <p:cNvSpPr/>
          <p:nvPr/>
        </p:nvSpPr>
        <p:spPr>
          <a:xfrm>
            <a:off x="5854578" y="3242489"/>
            <a:ext cx="79884" cy="2340555"/>
          </a:xfrm>
          <a:prstGeom prst="rightBracket">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611AA98-2534-51ED-795C-123D7495B0B5}"/>
              </a:ext>
            </a:extLst>
          </p:cNvPr>
          <p:cNvSpPr/>
          <p:nvPr/>
        </p:nvSpPr>
        <p:spPr>
          <a:xfrm>
            <a:off x="6034456" y="4227085"/>
            <a:ext cx="928657" cy="3345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0" rtlCol="0" anchor="ctr"/>
          <a:lstStyle/>
          <a:p>
            <a:pPr algn="ctr"/>
            <a:r>
              <a:rPr kumimoji="1" lang="en-US" altLang="ja-JP" sz="1400" b="1" dirty="0">
                <a:latin typeface="Meiryo" panose="020B0604030504040204" pitchFamily="34" charset="-128"/>
                <a:ea typeface="Meiryo" panose="020B0604030504040204" pitchFamily="34" charset="-128"/>
              </a:rPr>
              <a:t>1</a:t>
            </a:r>
            <a:r>
              <a:rPr kumimoji="1" lang="ja-JP" altLang="en-US" sz="1400" b="1">
                <a:latin typeface="Meiryo" panose="020B0604030504040204" pitchFamily="34" charset="-128"/>
                <a:ea typeface="Meiryo" panose="020B0604030504040204" pitchFamily="34" charset="-128"/>
              </a:rPr>
              <a:t>配信</a:t>
            </a:r>
          </a:p>
        </p:txBody>
      </p:sp>
      <p:pic>
        <p:nvPicPr>
          <p:cNvPr id="6" name="図 5" descr="アイコン&#10;&#10;自動的に生成された説明">
            <a:extLst>
              <a:ext uri="{FF2B5EF4-FFF2-40B4-BE49-F238E27FC236}">
                <a16:creationId xmlns:a16="http://schemas.microsoft.com/office/drawing/2014/main" id="{43844C8E-B826-0D91-DE31-60741FC3701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4874" y="2798870"/>
            <a:ext cx="85222" cy="93470"/>
          </a:xfrm>
          <a:prstGeom prst="rect">
            <a:avLst/>
          </a:prstGeom>
        </p:spPr>
      </p:pic>
      <p:pic>
        <p:nvPicPr>
          <p:cNvPr id="7" name="図 6" descr="アイコン&#10;&#10;自動的に生成された説明">
            <a:extLst>
              <a:ext uri="{FF2B5EF4-FFF2-40B4-BE49-F238E27FC236}">
                <a16:creationId xmlns:a16="http://schemas.microsoft.com/office/drawing/2014/main" id="{602D9E78-A882-7096-FDAF-5A856098B7C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06298" y="2799648"/>
            <a:ext cx="85222" cy="93470"/>
          </a:xfrm>
          <a:prstGeom prst="rect">
            <a:avLst/>
          </a:prstGeom>
        </p:spPr>
      </p:pic>
    </p:spTree>
    <p:extLst>
      <p:ext uri="{BB962C8B-B14F-4D97-AF65-F5344CB8AC3E}">
        <p14:creationId xmlns:p14="http://schemas.microsoft.com/office/powerpoint/2010/main" val="3822043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MSCレイアウト">
  <a:themeElements>
    <a:clrScheme name="MSC">
      <a:dk1>
        <a:srgbClr val="000000"/>
      </a:dk1>
      <a:lt1>
        <a:srgbClr val="FFFFFF"/>
      </a:lt1>
      <a:dk2>
        <a:srgbClr val="00003E"/>
      </a:dk2>
      <a:lt2>
        <a:srgbClr val="FFFFFF"/>
      </a:lt2>
      <a:accent1>
        <a:srgbClr val="00003E"/>
      </a:accent1>
      <a:accent2>
        <a:srgbClr val="06C755"/>
      </a:accent2>
      <a:accent3>
        <a:srgbClr val="FF0033"/>
      </a:accent3>
      <a:accent4>
        <a:srgbClr val="F77911"/>
      </a:accent4>
      <a:accent5>
        <a:srgbClr val="A9A9A9"/>
      </a:accent5>
      <a:accent6>
        <a:srgbClr val="D5D5D5"/>
      </a:accent6>
      <a:hlink>
        <a:srgbClr val="0563C1"/>
      </a:hlink>
      <a:folHlink>
        <a:srgbClr val="EAEA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3E"/>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headEnd type="oval" w="lg" len="lg"/>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SCプロダクト部門資料FMT_v0.1" id="{67D726DE-EA97-2F46-A448-D8C333267734}" vid="{F79B8FC2-5071-944A-B5F6-F0B4F3C8CD4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3307</TotalTime>
  <Words>3566</Words>
  <Application>Microsoft Macintosh PowerPoint</Application>
  <PresentationFormat>ワイド画面</PresentationFormat>
  <Paragraphs>491</Paragraphs>
  <Slides>30</Slides>
  <Notes>25</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41" baseType="lpstr">
      <vt:lpstr>LINE Seed JP_OTF Bold</vt:lpstr>
      <vt:lpstr>LINE Seed JP_OTF ExtraBold</vt:lpstr>
      <vt:lpstr>LINE Seed JP_OTF Regular</vt:lpstr>
      <vt:lpstr>UD新ゴ M</vt:lpstr>
      <vt:lpstr>Meiryo</vt:lpstr>
      <vt:lpstr>Meiryo</vt:lpstr>
      <vt:lpstr>游ゴシック</vt:lpstr>
      <vt:lpstr>Arial</vt:lpstr>
      <vt:lpstr>Calibri</vt:lpstr>
      <vt:lpstr>1_MSCレイアウト</vt:lpstr>
      <vt:lpstr>think-cell スライド</vt:lpstr>
      <vt:lpstr>PowerPoint プレゼンテーション</vt:lpstr>
      <vt:lpstr>本資料について</vt:lpstr>
      <vt:lpstr>本資料の構成</vt:lpstr>
      <vt:lpstr>PowerPoint プレゼンテーション</vt:lpstr>
      <vt:lpstr>目次</vt:lpstr>
      <vt:lpstr>PowerPoint プレゼンテーション</vt:lpstr>
      <vt:lpstr>LINE公式アカウントとは </vt:lpstr>
      <vt:lpstr>LINE公式アカウントの機能について </vt:lpstr>
      <vt:lpstr>主な機能：①メッセージ配信 </vt:lpstr>
      <vt:lpstr>②クーポン</vt:lpstr>
      <vt:lpstr>⑤LINEチャット </vt:lpstr>
      <vt:lpstr>⑦友だちを増やす </vt:lpstr>
      <vt:lpstr>その他の機能：グループ </vt:lpstr>
      <vt:lpstr>PowerPoint プレゼンテーション</vt:lpstr>
      <vt:lpstr>価格プランについて </vt:lpstr>
      <vt:lpstr>LINE公式アカウントの効果の考え方  </vt:lpstr>
      <vt:lpstr>対応プランと売上シミュレーション   </vt:lpstr>
      <vt:lpstr>対応プランと売上シミュレーション（例：居酒屋）   </vt:lpstr>
      <vt:lpstr>対応プランと売上シミュレーション（例：パン屋）   </vt:lpstr>
      <vt:lpstr>対応プランと売上シミュレーション（例：ECサイト）   </vt:lpstr>
      <vt:lpstr>LINE公式アカウント 売上シミュレーター（店舗向け）    </vt:lpstr>
      <vt:lpstr>対応プランと売上シミュレーション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大下直哉</cp:lastModifiedBy>
  <cp:revision>228</cp:revision>
  <dcterms:created xsi:type="dcterms:W3CDTF">2020-07-21T05:23:44Z</dcterms:created>
  <dcterms:modified xsi:type="dcterms:W3CDTF">2024-08-22T10:02:05Z</dcterms:modified>
</cp:coreProperties>
</file>